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compatMode="1" saveSubsetFonts="1">
  <p:sldMasterIdLst>
    <p:sldMasterId id="2147483765" r:id="rId1"/>
  </p:sldMasterIdLst>
  <p:notesMasterIdLst>
    <p:notesMasterId r:id="rId8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330" r:id="rId14"/>
    <p:sldId id="268" r:id="rId15"/>
    <p:sldId id="269" r:id="rId16"/>
    <p:sldId id="270" r:id="rId17"/>
    <p:sldId id="271" r:id="rId18"/>
    <p:sldId id="272" r:id="rId19"/>
    <p:sldId id="273" r:id="rId20"/>
    <p:sldId id="274" r:id="rId21"/>
    <p:sldId id="275" r:id="rId22"/>
    <p:sldId id="276" r:id="rId23"/>
    <p:sldId id="277" r:id="rId24"/>
    <p:sldId id="278" r:id="rId25"/>
    <p:sldId id="336"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7" r:id="rId44"/>
    <p:sldId id="335" r:id="rId45"/>
    <p:sldId id="331" r:id="rId46"/>
    <p:sldId id="296" r:id="rId47"/>
    <p:sldId id="298" r:id="rId48"/>
    <p:sldId id="338" r:id="rId49"/>
    <p:sldId id="299" r:id="rId50"/>
    <p:sldId id="300" r:id="rId51"/>
    <p:sldId id="301" r:id="rId52"/>
    <p:sldId id="302" r:id="rId53"/>
    <p:sldId id="303" r:id="rId54"/>
    <p:sldId id="332" r:id="rId55"/>
    <p:sldId id="304" r:id="rId56"/>
    <p:sldId id="305" r:id="rId57"/>
    <p:sldId id="306" r:id="rId58"/>
    <p:sldId id="307" r:id="rId59"/>
    <p:sldId id="308" r:id="rId60"/>
    <p:sldId id="309" r:id="rId61"/>
    <p:sldId id="310" r:id="rId62"/>
    <p:sldId id="311" r:id="rId63"/>
    <p:sldId id="312" r:id="rId64"/>
    <p:sldId id="313" r:id="rId65"/>
    <p:sldId id="314" r:id="rId66"/>
    <p:sldId id="315" r:id="rId67"/>
    <p:sldId id="316" r:id="rId68"/>
    <p:sldId id="317" r:id="rId69"/>
    <p:sldId id="318" r:id="rId70"/>
    <p:sldId id="339" r:id="rId71"/>
    <p:sldId id="319" r:id="rId72"/>
    <p:sldId id="320" r:id="rId73"/>
    <p:sldId id="325" r:id="rId74"/>
    <p:sldId id="326" r:id="rId75"/>
    <p:sldId id="327" r:id="rId76"/>
    <p:sldId id="328" r:id="rId77"/>
    <p:sldId id="340" r:id="rId78"/>
    <p:sldId id="333" r:id="rId79"/>
    <p:sldId id="334" r:id="rId8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843" autoAdjust="0"/>
    <p:restoredTop sz="86285" autoAdjust="0"/>
  </p:normalViewPr>
  <p:slideViewPr>
    <p:cSldViewPr>
      <p:cViewPr varScale="1">
        <p:scale>
          <a:sx n="110" d="100"/>
          <a:sy n="110" d="100"/>
        </p:scale>
        <p:origin x="576" y="176"/>
      </p:cViewPr>
      <p:guideLst>
        <p:guide orient="horz" pos="2160"/>
        <p:guide pos="2880"/>
      </p:guideLst>
    </p:cSldViewPr>
  </p:slideViewPr>
  <p:outlineViewPr>
    <p:cViewPr>
      <p:scale>
        <a:sx n="33" d="100"/>
        <a:sy n="33" d="100"/>
      </p:scale>
      <p:origin x="288" y="443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892"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3654B86-4E08-AD40-B074-2953DB5A9AA9}"/>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en-IN"/>
          </a:p>
        </p:txBody>
      </p:sp>
      <p:sp>
        <p:nvSpPr>
          <p:cNvPr id="3" name="Date Placeholder 2">
            <a:extLst>
              <a:ext uri="{FF2B5EF4-FFF2-40B4-BE49-F238E27FC236}">
                <a16:creationId xmlns:a16="http://schemas.microsoft.com/office/drawing/2014/main" id="{C6453189-0E74-6647-B1AE-3B094DD0EE6E}"/>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cs typeface="Arial" charset="0"/>
              </a:defRPr>
            </a:lvl1pPr>
          </a:lstStyle>
          <a:p>
            <a:pPr>
              <a:defRPr/>
            </a:pPr>
            <a:fld id="{961F27B0-3880-4A4F-BD63-3FFB4E801099}" type="datetimeFigureOut">
              <a:rPr lang="en-IN"/>
              <a:pPr>
                <a:defRPr/>
              </a:pPr>
              <a:t>03/03/18</a:t>
            </a:fld>
            <a:endParaRPr lang="en-IN"/>
          </a:p>
        </p:txBody>
      </p:sp>
      <p:sp>
        <p:nvSpPr>
          <p:cNvPr id="4" name="Slide Image Placeholder 3">
            <a:extLst>
              <a:ext uri="{FF2B5EF4-FFF2-40B4-BE49-F238E27FC236}">
                <a16:creationId xmlns:a16="http://schemas.microsoft.com/office/drawing/2014/main" id="{BBCC747A-527E-4743-93DA-75F6935B59FD}"/>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IN" noProof="0"/>
          </a:p>
        </p:txBody>
      </p:sp>
      <p:sp>
        <p:nvSpPr>
          <p:cNvPr id="5" name="Notes Placeholder 4">
            <a:extLst>
              <a:ext uri="{FF2B5EF4-FFF2-40B4-BE49-F238E27FC236}">
                <a16:creationId xmlns:a16="http://schemas.microsoft.com/office/drawing/2014/main" id="{A70BC449-69E4-8E43-AE9A-259A201F39EE}"/>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IN" noProof="0"/>
          </a:p>
        </p:txBody>
      </p:sp>
      <p:sp>
        <p:nvSpPr>
          <p:cNvPr id="6" name="Footer Placeholder 5">
            <a:extLst>
              <a:ext uri="{FF2B5EF4-FFF2-40B4-BE49-F238E27FC236}">
                <a16:creationId xmlns:a16="http://schemas.microsoft.com/office/drawing/2014/main" id="{8E6ED7CB-1A16-8C44-A5A8-AAA244A67C70}"/>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en-IN"/>
          </a:p>
        </p:txBody>
      </p:sp>
      <p:sp>
        <p:nvSpPr>
          <p:cNvPr id="7" name="Slide Number Placeholder 6">
            <a:extLst>
              <a:ext uri="{FF2B5EF4-FFF2-40B4-BE49-F238E27FC236}">
                <a16:creationId xmlns:a16="http://schemas.microsoft.com/office/drawing/2014/main" id="{57C09443-4DCD-1446-8E39-35E4193A9652}"/>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207FB254-CAD5-6A4A-8406-C41794555A59}" type="slidenum">
              <a:rPr lang="en-IN" altLang="en-US"/>
              <a:pPr/>
              <a:t>‹#›</a:t>
            </a:fld>
            <a:endParaRPr lang="en-I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D42E8F86-EDBA-8C4F-9A8D-E4F27FDE4B64}"/>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29" name="Title 28"/>
          <p:cNvSpPr>
            <a:spLocks noGrp="1"/>
          </p:cNvSpPr>
          <p:nvPr>
            <p:ph type="ctrTitle"/>
          </p:nvPr>
        </p:nvSpPr>
        <p:spPr>
          <a:xfrm>
            <a:off x="381000" y="4853411"/>
            <a:ext cx="8458200" cy="1222375"/>
          </a:xfrm>
        </p:spPr>
        <p:txBody>
          <a:bodyPr anchor="t"/>
          <a:lstStyle/>
          <a:p>
            <a:r>
              <a:rPr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15">
            <a:extLst>
              <a:ext uri="{FF2B5EF4-FFF2-40B4-BE49-F238E27FC236}">
                <a16:creationId xmlns:a16="http://schemas.microsoft.com/office/drawing/2014/main" id="{8E48A696-35E0-F04E-BE82-A7C6BB42D940}"/>
              </a:ext>
            </a:extLst>
          </p:cNvPr>
          <p:cNvSpPr>
            <a:spLocks noGrp="1"/>
          </p:cNvSpPr>
          <p:nvPr>
            <p:ph type="dt" sz="half" idx="10"/>
          </p:nvPr>
        </p:nvSpPr>
        <p:spPr/>
        <p:txBody>
          <a:bodyPr/>
          <a:lstStyle>
            <a:lvl1pPr>
              <a:defRPr/>
            </a:lvl1pPr>
          </a:lstStyle>
          <a:p>
            <a:pPr>
              <a:defRPr/>
            </a:pPr>
            <a:fld id="{A9D030D2-2C41-5141-8550-47FA4F1970E4}" type="datetime1">
              <a:rPr lang="en-IN"/>
              <a:pPr>
                <a:defRPr/>
              </a:pPr>
              <a:t>03/03/18</a:t>
            </a:fld>
            <a:endParaRPr lang="en-IN"/>
          </a:p>
        </p:txBody>
      </p:sp>
      <p:sp>
        <p:nvSpPr>
          <p:cNvPr id="6" name="Footer Placeholder 1">
            <a:extLst>
              <a:ext uri="{FF2B5EF4-FFF2-40B4-BE49-F238E27FC236}">
                <a16:creationId xmlns:a16="http://schemas.microsoft.com/office/drawing/2014/main" id="{E84200DF-E871-C446-9522-8142C1111526}"/>
              </a:ext>
            </a:extLst>
          </p:cNvPr>
          <p:cNvSpPr>
            <a:spLocks noGrp="1"/>
          </p:cNvSpPr>
          <p:nvPr>
            <p:ph type="ftr" sz="quarter" idx="11"/>
          </p:nvPr>
        </p:nvSpPr>
        <p:spPr/>
        <p:txBody>
          <a:bodyPr/>
          <a:lstStyle>
            <a:lvl1pPr>
              <a:defRPr/>
            </a:lvl1pPr>
          </a:lstStyle>
          <a:p>
            <a:pPr>
              <a:defRPr/>
            </a:pPr>
            <a:r>
              <a:rPr lang="en-IN"/>
              <a:t>CMA Sudhir Kumar Jain                          VP &amp; Director IBAI</a:t>
            </a:r>
          </a:p>
        </p:txBody>
      </p:sp>
      <p:sp>
        <p:nvSpPr>
          <p:cNvPr id="7" name="Slide Number Placeholder 14">
            <a:extLst>
              <a:ext uri="{FF2B5EF4-FFF2-40B4-BE49-F238E27FC236}">
                <a16:creationId xmlns:a16="http://schemas.microsoft.com/office/drawing/2014/main" id="{90569490-326E-4F41-8CEE-6FDB25B0F73A}"/>
              </a:ext>
            </a:extLst>
          </p:cNvPr>
          <p:cNvSpPr>
            <a:spLocks noGrp="1"/>
          </p:cNvSpPr>
          <p:nvPr>
            <p:ph type="sldNum" sz="quarter" idx="12"/>
          </p:nvPr>
        </p:nvSpPr>
        <p:spPr>
          <a:xfrm>
            <a:off x="8229600" y="6473825"/>
            <a:ext cx="758825" cy="247650"/>
          </a:xfrm>
        </p:spPr>
        <p:txBody>
          <a:bodyPr/>
          <a:lstStyle>
            <a:lvl1pPr>
              <a:defRPr/>
            </a:lvl1pPr>
          </a:lstStyle>
          <a:p>
            <a:fld id="{0D85F055-85B5-0A4C-B33F-57CBC93EB4A8}" type="slidenum">
              <a:rPr lang="en-IN" altLang="en-US"/>
              <a:pPr/>
              <a:t>‹#›</a:t>
            </a:fld>
            <a:endParaRPr lang="en-IN" altLang="en-US"/>
          </a:p>
        </p:txBody>
      </p:sp>
    </p:spTree>
    <p:extLst>
      <p:ext uri="{BB962C8B-B14F-4D97-AF65-F5344CB8AC3E}">
        <p14:creationId xmlns:p14="http://schemas.microsoft.com/office/powerpoint/2010/main" val="3630672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783AC239-79B5-7141-B036-80C4F704F7E9}"/>
              </a:ext>
            </a:extLst>
          </p:cNvPr>
          <p:cNvSpPr>
            <a:spLocks noGrp="1"/>
          </p:cNvSpPr>
          <p:nvPr>
            <p:ph type="dt" sz="half" idx="10"/>
          </p:nvPr>
        </p:nvSpPr>
        <p:spPr/>
        <p:txBody>
          <a:bodyPr/>
          <a:lstStyle>
            <a:lvl1pPr>
              <a:defRPr/>
            </a:lvl1pPr>
          </a:lstStyle>
          <a:p>
            <a:pPr>
              <a:defRPr/>
            </a:pPr>
            <a:fld id="{E6316BF4-6DC6-D54B-8EB5-E4B774A8A64D}" type="datetime1">
              <a:rPr lang="en-IN"/>
              <a:pPr>
                <a:defRPr/>
              </a:pPr>
              <a:t>03/03/18</a:t>
            </a:fld>
            <a:endParaRPr lang="en-IN"/>
          </a:p>
        </p:txBody>
      </p:sp>
      <p:sp>
        <p:nvSpPr>
          <p:cNvPr id="5" name="Footer Placeholder 27">
            <a:extLst>
              <a:ext uri="{FF2B5EF4-FFF2-40B4-BE49-F238E27FC236}">
                <a16:creationId xmlns:a16="http://schemas.microsoft.com/office/drawing/2014/main" id="{2239BCFD-D445-1A4F-9D05-6FC6EF729A85}"/>
              </a:ext>
            </a:extLst>
          </p:cNvPr>
          <p:cNvSpPr>
            <a:spLocks noGrp="1"/>
          </p:cNvSpPr>
          <p:nvPr>
            <p:ph type="ftr" sz="quarter" idx="11"/>
          </p:nvPr>
        </p:nvSpPr>
        <p:spPr/>
        <p:txBody>
          <a:bodyPr/>
          <a:lstStyle>
            <a:lvl1pPr>
              <a:defRPr/>
            </a:lvl1pPr>
          </a:lstStyle>
          <a:p>
            <a:pPr>
              <a:defRPr/>
            </a:pPr>
            <a:r>
              <a:rPr lang="en-IN"/>
              <a:t>CMA Sudhir Kumar Jain                          VP &amp; Director IBAI</a:t>
            </a:r>
          </a:p>
        </p:txBody>
      </p:sp>
      <p:sp>
        <p:nvSpPr>
          <p:cNvPr id="6" name="Slide Number Placeholder 4">
            <a:extLst>
              <a:ext uri="{FF2B5EF4-FFF2-40B4-BE49-F238E27FC236}">
                <a16:creationId xmlns:a16="http://schemas.microsoft.com/office/drawing/2014/main" id="{DD1E00FF-3A09-CE43-BA72-AB5A902F1B21}"/>
              </a:ext>
            </a:extLst>
          </p:cNvPr>
          <p:cNvSpPr>
            <a:spLocks noGrp="1"/>
          </p:cNvSpPr>
          <p:nvPr>
            <p:ph type="sldNum" sz="quarter" idx="12"/>
          </p:nvPr>
        </p:nvSpPr>
        <p:spPr/>
        <p:txBody>
          <a:bodyPr/>
          <a:lstStyle>
            <a:lvl1pPr>
              <a:defRPr/>
            </a:lvl1pPr>
          </a:lstStyle>
          <a:p>
            <a:fld id="{20352031-025B-B34D-9E54-1B0E6A7B9CAC}" type="slidenum">
              <a:rPr lang="en-IN" altLang="en-US"/>
              <a:pPr/>
              <a:t>‹#›</a:t>
            </a:fld>
            <a:endParaRPr lang="en-IN" altLang="en-US"/>
          </a:p>
        </p:txBody>
      </p:sp>
    </p:spTree>
    <p:extLst>
      <p:ext uri="{BB962C8B-B14F-4D97-AF65-F5344CB8AC3E}">
        <p14:creationId xmlns:p14="http://schemas.microsoft.com/office/powerpoint/2010/main" val="22996081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2BF592-FE1C-304C-8AF5-13B5581636B2}"/>
              </a:ext>
            </a:extLst>
          </p:cNvPr>
          <p:cNvSpPr>
            <a:spLocks noGrp="1"/>
          </p:cNvSpPr>
          <p:nvPr>
            <p:ph type="dt" sz="half" idx="10"/>
          </p:nvPr>
        </p:nvSpPr>
        <p:spPr/>
        <p:txBody>
          <a:bodyPr/>
          <a:lstStyle>
            <a:lvl1pPr>
              <a:defRPr/>
            </a:lvl1pPr>
          </a:lstStyle>
          <a:p>
            <a:pPr>
              <a:defRPr/>
            </a:pPr>
            <a:fld id="{D115E01C-4333-9842-8297-017116DDA6C5}" type="datetime1">
              <a:rPr lang="en-IN"/>
              <a:pPr>
                <a:defRPr/>
              </a:pPr>
              <a:t>03/03/18</a:t>
            </a:fld>
            <a:endParaRPr lang="en-IN"/>
          </a:p>
        </p:txBody>
      </p:sp>
      <p:sp>
        <p:nvSpPr>
          <p:cNvPr id="5" name="Footer Placeholder 4">
            <a:extLst>
              <a:ext uri="{FF2B5EF4-FFF2-40B4-BE49-F238E27FC236}">
                <a16:creationId xmlns:a16="http://schemas.microsoft.com/office/drawing/2014/main" id="{270B96AF-7C5B-D248-B9DB-586D30399E00}"/>
              </a:ext>
            </a:extLst>
          </p:cNvPr>
          <p:cNvSpPr>
            <a:spLocks noGrp="1"/>
          </p:cNvSpPr>
          <p:nvPr>
            <p:ph type="ftr" sz="quarter" idx="11"/>
          </p:nvPr>
        </p:nvSpPr>
        <p:spPr/>
        <p:txBody>
          <a:bodyPr/>
          <a:lstStyle>
            <a:lvl1pPr>
              <a:defRPr/>
            </a:lvl1pPr>
          </a:lstStyle>
          <a:p>
            <a:pPr>
              <a:defRPr/>
            </a:pPr>
            <a:r>
              <a:rPr lang="en-IN"/>
              <a:t>CMA Sudhir Kumar Jain                          VP &amp; Director IBAI</a:t>
            </a:r>
          </a:p>
        </p:txBody>
      </p:sp>
      <p:sp>
        <p:nvSpPr>
          <p:cNvPr id="6" name="Slide Number Placeholder 5">
            <a:extLst>
              <a:ext uri="{FF2B5EF4-FFF2-40B4-BE49-F238E27FC236}">
                <a16:creationId xmlns:a16="http://schemas.microsoft.com/office/drawing/2014/main" id="{AEBF2652-DF01-F84B-9343-C98C126B4454}"/>
              </a:ext>
            </a:extLst>
          </p:cNvPr>
          <p:cNvSpPr>
            <a:spLocks noGrp="1"/>
          </p:cNvSpPr>
          <p:nvPr>
            <p:ph type="sldNum" sz="quarter" idx="12"/>
          </p:nvPr>
        </p:nvSpPr>
        <p:spPr/>
        <p:txBody>
          <a:bodyPr/>
          <a:lstStyle>
            <a:lvl1pPr>
              <a:defRPr/>
            </a:lvl1pPr>
          </a:lstStyle>
          <a:p>
            <a:fld id="{42B7D3E7-1104-D14C-880F-ED83A8BF4952}" type="slidenum">
              <a:rPr lang="en-IN" altLang="en-US"/>
              <a:pPr/>
              <a:t>‹#›</a:t>
            </a:fld>
            <a:endParaRPr lang="en-IN" altLang="en-US"/>
          </a:p>
        </p:txBody>
      </p:sp>
    </p:spTree>
    <p:extLst>
      <p:ext uri="{BB962C8B-B14F-4D97-AF65-F5344CB8AC3E}">
        <p14:creationId xmlns:p14="http://schemas.microsoft.com/office/powerpoint/2010/main" val="3704169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DE4595FE-5F7F-084E-8652-B2AD09ED5B99}"/>
              </a:ext>
            </a:extLst>
          </p:cNvPr>
          <p:cNvSpPr>
            <a:spLocks noGrp="1"/>
          </p:cNvSpPr>
          <p:nvPr>
            <p:ph type="dt" sz="half" idx="10"/>
          </p:nvPr>
        </p:nvSpPr>
        <p:spPr/>
        <p:txBody>
          <a:bodyPr/>
          <a:lstStyle>
            <a:lvl1pPr>
              <a:defRPr/>
            </a:lvl1pPr>
          </a:lstStyle>
          <a:p>
            <a:pPr>
              <a:defRPr/>
            </a:pPr>
            <a:fld id="{F40C908C-0AE3-D446-B5E1-FAD021B58930}" type="datetime1">
              <a:rPr lang="en-IN"/>
              <a:pPr>
                <a:defRPr/>
              </a:pPr>
              <a:t>03/03/18</a:t>
            </a:fld>
            <a:endParaRPr lang="en-IN"/>
          </a:p>
        </p:txBody>
      </p:sp>
      <p:sp>
        <p:nvSpPr>
          <p:cNvPr id="5" name="Footer Placeholder 18">
            <a:extLst>
              <a:ext uri="{FF2B5EF4-FFF2-40B4-BE49-F238E27FC236}">
                <a16:creationId xmlns:a16="http://schemas.microsoft.com/office/drawing/2014/main" id="{6F9B510F-6538-6D49-A6D0-F115DEA0F5E6}"/>
              </a:ext>
            </a:extLst>
          </p:cNvPr>
          <p:cNvSpPr>
            <a:spLocks noGrp="1"/>
          </p:cNvSpPr>
          <p:nvPr>
            <p:ph type="ftr" sz="quarter" idx="11"/>
          </p:nvPr>
        </p:nvSpPr>
        <p:spPr>
          <a:xfrm>
            <a:off x="3581400" y="76200"/>
            <a:ext cx="2895600" cy="288925"/>
          </a:xfrm>
        </p:spPr>
        <p:txBody>
          <a:bodyPr/>
          <a:lstStyle>
            <a:lvl1pPr>
              <a:defRPr/>
            </a:lvl1pPr>
          </a:lstStyle>
          <a:p>
            <a:pPr>
              <a:defRPr/>
            </a:pPr>
            <a:r>
              <a:rPr lang="en-IN"/>
              <a:t>CMA Sudhir Kumar Jain                          VP &amp; Director IBAI</a:t>
            </a:r>
          </a:p>
        </p:txBody>
      </p:sp>
      <p:sp>
        <p:nvSpPr>
          <p:cNvPr id="6" name="Slide Number Placeholder 15">
            <a:extLst>
              <a:ext uri="{FF2B5EF4-FFF2-40B4-BE49-F238E27FC236}">
                <a16:creationId xmlns:a16="http://schemas.microsoft.com/office/drawing/2014/main" id="{F71B1DF1-6C57-DC4C-8584-2A3E1206CA8F}"/>
              </a:ext>
            </a:extLst>
          </p:cNvPr>
          <p:cNvSpPr>
            <a:spLocks noGrp="1"/>
          </p:cNvSpPr>
          <p:nvPr>
            <p:ph type="sldNum" sz="quarter" idx="12"/>
          </p:nvPr>
        </p:nvSpPr>
        <p:spPr>
          <a:xfrm>
            <a:off x="8229600" y="6473825"/>
            <a:ext cx="758825" cy="247650"/>
          </a:xfrm>
        </p:spPr>
        <p:txBody>
          <a:bodyPr/>
          <a:lstStyle>
            <a:lvl1pPr>
              <a:defRPr/>
            </a:lvl1pPr>
          </a:lstStyle>
          <a:p>
            <a:fld id="{AA531D2A-1D89-AF4F-B5DF-CD7B79743DF9}" type="slidenum">
              <a:rPr lang="en-IN" altLang="en-US"/>
              <a:pPr/>
              <a:t>‹#›</a:t>
            </a:fld>
            <a:endParaRPr lang="en-IN" altLang="en-US"/>
          </a:p>
        </p:txBody>
      </p:sp>
    </p:spTree>
    <p:extLst>
      <p:ext uri="{BB962C8B-B14F-4D97-AF65-F5344CB8AC3E}">
        <p14:creationId xmlns:p14="http://schemas.microsoft.com/office/powerpoint/2010/main" val="3808734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43130E6B-76A1-B642-B411-C25CF078FE97}"/>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p>
        </p:txBody>
      </p:sp>
      <p:sp>
        <p:nvSpPr>
          <p:cNvPr id="5" name="Date Placeholder 18">
            <a:extLst>
              <a:ext uri="{FF2B5EF4-FFF2-40B4-BE49-F238E27FC236}">
                <a16:creationId xmlns:a16="http://schemas.microsoft.com/office/drawing/2014/main" id="{C70EB1EB-223B-7346-B166-9A8372FA2013}"/>
              </a:ext>
            </a:extLst>
          </p:cNvPr>
          <p:cNvSpPr>
            <a:spLocks noGrp="1"/>
          </p:cNvSpPr>
          <p:nvPr>
            <p:ph type="dt" sz="half" idx="10"/>
          </p:nvPr>
        </p:nvSpPr>
        <p:spPr/>
        <p:txBody>
          <a:bodyPr/>
          <a:lstStyle>
            <a:lvl1pPr>
              <a:defRPr/>
            </a:lvl1pPr>
          </a:lstStyle>
          <a:p>
            <a:pPr>
              <a:defRPr/>
            </a:pPr>
            <a:fld id="{4FD48DB5-F9DA-B144-B9BD-518A5A3FDFC6}" type="datetime1">
              <a:rPr lang="en-IN"/>
              <a:pPr>
                <a:defRPr/>
              </a:pPr>
              <a:t>03/03/18</a:t>
            </a:fld>
            <a:endParaRPr lang="en-IN"/>
          </a:p>
        </p:txBody>
      </p:sp>
      <p:sp>
        <p:nvSpPr>
          <p:cNvPr id="7" name="Footer Placeholder 10">
            <a:extLst>
              <a:ext uri="{FF2B5EF4-FFF2-40B4-BE49-F238E27FC236}">
                <a16:creationId xmlns:a16="http://schemas.microsoft.com/office/drawing/2014/main" id="{FDCAC096-E41F-D348-B8B3-EF1FCF96BF7A}"/>
              </a:ext>
            </a:extLst>
          </p:cNvPr>
          <p:cNvSpPr>
            <a:spLocks noGrp="1"/>
          </p:cNvSpPr>
          <p:nvPr>
            <p:ph type="ftr" sz="quarter" idx="11"/>
          </p:nvPr>
        </p:nvSpPr>
        <p:spPr/>
        <p:txBody>
          <a:bodyPr/>
          <a:lstStyle>
            <a:lvl1pPr>
              <a:defRPr/>
            </a:lvl1pPr>
          </a:lstStyle>
          <a:p>
            <a:pPr>
              <a:defRPr/>
            </a:pPr>
            <a:r>
              <a:rPr lang="en-IN"/>
              <a:t>CMA Sudhir Kumar Jain                          VP &amp; Director IBAI</a:t>
            </a:r>
          </a:p>
        </p:txBody>
      </p:sp>
      <p:sp>
        <p:nvSpPr>
          <p:cNvPr id="9" name="Slide Number Placeholder 15">
            <a:extLst>
              <a:ext uri="{FF2B5EF4-FFF2-40B4-BE49-F238E27FC236}">
                <a16:creationId xmlns:a16="http://schemas.microsoft.com/office/drawing/2014/main" id="{F2526BE2-66D1-2C40-BD80-51A7C26677BF}"/>
              </a:ext>
            </a:extLst>
          </p:cNvPr>
          <p:cNvSpPr>
            <a:spLocks noGrp="1"/>
          </p:cNvSpPr>
          <p:nvPr>
            <p:ph type="sldNum" sz="quarter" idx="12"/>
          </p:nvPr>
        </p:nvSpPr>
        <p:spPr/>
        <p:txBody>
          <a:bodyPr/>
          <a:lstStyle>
            <a:lvl1pPr>
              <a:defRPr/>
            </a:lvl1pPr>
          </a:lstStyle>
          <a:p>
            <a:fld id="{5CC8A198-4740-FA4D-AC89-6FAA098BCB7B}" type="slidenum">
              <a:rPr lang="en-IN" altLang="en-US"/>
              <a:pPr/>
              <a:t>‹#›</a:t>
            </a:fld>
            <a:endParaRPr lang="en-IN" altLang="en-US"/>
          </a:p>
        </p:txBody>
      </p:sp>
    </p:spTree>
    <p:extLst>
      <p:ext uri="{BB962C8B-B14F-4D97-AF65-F5344CB8AC3E}">
        <p14:creationId xmlns:p14="http://schemas.microsoft.com/office/powerpoint/2010/main" val="242424285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76D42C33-C3EA-6B4D-A6B2-FCDE1E1187D5}"/>
              </a:ext>
            </a:extLst>
          </p:cNvPr>
          <p:cNvSpPr>
            <a:spLocks noGrp="1"/>
          </p:cNvSpPr>
          <p:nvPr>
            <p:ph type="dt" sz="half" idx="10"/>
          </p:nvPr>
        </p:nvSpPr>
        <p:spPr/>
        <p:txBody>
          <a:bodyPr/>
          <a:lstStyle>
            <a:lvl1pPr>
              <a:defRPr/>
            </a:lvl1pPr>
          </a:lstStyle>
          <a:p>
            <a:pPr>
              <a:defRPr/>
            </a:pPr>
            <a:fld id="{AA3CDCF8-ED7A-814F-8D88-4CB9A74EE4DE}" type="datetime1">
              <a:rPr lang="en-IN"/>
              <a:pPr>
                <a:defRPr/>
              </a:pPr>
              <a:t>03/03/18</a:t>
            </a:fld>
            <a:endParaRPr lang="en-IN"/>
          </a:p>
        </p:txBody>
      </p:sp>
      <p:sp>
        <p:nvSpPr>
          <p:cNvPr id="6" name="Footer Placeholder 27">
            <a:extLst>
              <a:ext uri="{FF2B5EF4-FFF2-40B4-BE49-F238E27FC236}">
                <a16:creationId xmlns:a16="http://schemas.microsoft.com/office/drawing/2014/main" id="{E4D81E25-CC38-554C-BB3F-DCE54BB3AA72}"/>
              </a:ext>
            </a:extLst>
          </p:cNvPr>
          <p:cNvSpPr>
            <a:spLocks noGrp="1"/>
          </p:cNvSpPr>
          <p:nvPr>
            <p:ph type="ftr" sz="quarter" idx="11"/>
          </p:nvPr>
        </p:nvSpPr>
        <p:spPr/>
        <p:txBody>
          <a:bodyPr/>
          <a:lstStyle>
            <a:lvl1pPr>
              <a:defRPr/>
            </a:lvl1pPr>
          </a:lstStyle>
          <a:p>
            <a:pPr>
              <a:defRPr/>
            </a:pPr>
            <a:r>
              <a:rPr lang="en-IN"/>
              <a:t>CMA Sudhir Kumar Jain                          VP &amp; Director IBAI</a:t>
            </a:r>
          </a:p>
        </p:txBody>
      </p:sp>
      <p:sp>
        <p:nvSpPr>
          <p:cNvPr id="7" name="Slide Number Placeholder 4">
            <a:extLst>
              <a:ext uri="{FF2B5EF4-FFF2-40B4-BE49-F238E27FC236}">
                <a16:creationId xmlns:a16="http://schemas.microsoft.com/office/drawing/2014/main" id="{77EA9961-A0C9-7249-A5EE-E9478B72672F}"/>
              </a:ext>
            </a:extLst>
          </p:cNvPr>
          <p:cNvSpPr>
            <a:spLocks noGrp="1"/>
          </p:cNvSpPr>
          <p:nvPr>
            <p:ph type="sldNum" sz="quarter" idx="12"/>
          </p:nvPr>
        </p:nvSpPr>
        <p:spPr/>
        <p:txBody>
          <a:bodyPr/>
          <a:lstStyle>
            <a:lvl1pPr>
              <a:defRPr/>
            </a:lvl1pPr>
          </a:lstStyle>
          <a:p>
            <a:fld id="{3C7705F3-A4E6-D947-8DCB-02D3C9F0334A}" type="slidenum">
              <a:rPr lang="en-IN" altLang="en-US"/>
              <a:pPr/>
              <a:t>‹#›</a:t>
            </a:fld>
            <a:endParaRPr lang="en-IN" altLang="en-US"/>
          </a:p>
        </p:txBody>
      </p:sp>
    </p:spTree>
    <p:extLst>
      <p:ext uri="{BB962C8B-B14F-4D97-AF65-F5344CB8AC3E}">
        <p14:creationId xmlns:p14="http://schemas.microsoft.com/office/powerpoint/2010/main" val="2936746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9F3C5B39-C1E4-BB4F-A974-B8B1CF189400}"/>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29" name="Title 28"/>
          <p:cNvSpPr>
            <a:spLocks noGrp="1"/>
          </p:cNvSpPr>
          <p:nvPr>
            <p:ph type="title"/>
          </p:nvPr>
        </p:nvSpPr>
        <p:spPr>
          <a:xfrm>
            <a:off x="304800" y="5410200"/>
            <a:ext cx="86106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9">
            <a:extLst>
              <a:ext uri="{FF2B5EF4-FFF2-40B4-BE49-F238E27FC236}">
                <a16:creationId xmlns:a16="http://schemas.microsoft.com/office/drawing/2014/main" id="{A11CA246-D986-D84C-ACF8-C574A52AF6D5}"/>
              </a:ext>
            </a:extLst>
          </p:cNvPr>
          <p:cNvSpPr>
            <a:spLocks noGrp="1"/>
          </p:cNvSpPr>
          <p:nvPr>
            <p:ph type="dt" sz="half" idx="10"/>
          </p:nvPr>
        </p:nvSpPr>
        <p:spPr/>
        <p:txBody>
          <a:bodyPr/>
          <a:lstStyle>
            <a:lvl1pPr>
              <a:defRPr/>
            </a:lvl1pPr>
          </a:lstStyle>
          <a:p>
            <a:pPr>
              <a:defRPr/>
            </a:pPr>
            <a:fld id="{6FCD9142-6B97-BE47-B9FA-68EB2DA5534D}" type="datetime1">
              <a:rPr lang="en-IN"/>
              <a:pPr>
                <a:defRPr/>
              </a:pPr>
              <a:t>03/03/18</a:t>
            </a:fld>
            <a:endParaRPr lang="en-IN"/>
          </a:p>
        </p:txBody>
      </p:sp>
      <p:sp>
        <p:nvSpPr>
          <p:cNvPr id="9" name="Footer Placeholder 5">
            <a:extLst>
              <a:ext uri="{FF2B5EF4-FFF2-40B4-BE49-F238E27FC236}">
                <a16:creationId xmlns:a16="http://schemas.microsoft.com/office/drawing/2014/main" id="{DC7D6887-6E19-1345-BB20-408A65ED4F59}"/>
              </a:ext>
            </a:extLst>
          </p:cNvPr>
          <p:cNvSpPr>
            <a:spLocks noGrp="1"/>
          </p:cNvSpPr>
          <p:nvPr>
            <p:ph type="ftr" sz="quarter" idx="11"/>
          </p:nvPr>
        </p:nvSpPr>
        <p:spPr/>
        <p:txBody>
          <a:bodyPr/>
          <a:lstStyle>
            <a:lvl1pPr>
              <a:defRPr/>
            </a:lvl1pPr>
          </a:lstStyle>
          <a:p>
            <a:pPr>
              <a:defRPr/>
            </a:pPr>
            <a:r>
              <a:rPr lang="en-IN"/>
              <a:t>CMA Sudhir Kumar Jain                          VP &amp; Director IBAI</a:t>
            </a:r>
          </a:p>
        </p:txBody>
      </p:sp>
      <p:sp>
        <p:nvSpPr>
          <p:cNvPr id="10" name="Slide Number Placeholder 6">
            <a:extLst>
              <a:ext uri="{FF2B5EF4-FFF2-40B4-BE49-F238E27FC236}">
                <a16:creationId xmlns:a16="http://schemas.microsoft.com/office/drawing/2014/main" id="{FFBC4B3E-57D8-E44E-B11F-86317B2A2EA0}"/>
              </a:ext>
            </a:extLst>
          </p:cNvPr>
          <p:cNvSpPr>
            <a:spLocks noGrp="1"/>
          </p:cNvSpPr>
          <p:nvPr>
            <p:ph type="sldNum" sz="quarter" idx="12"/>
          </p:nvPr>
        </p:nvSpPr>
        <p:spPr>
          <a:xfrm>
            <a:off x="8229600" y="6477000"/>
            <a:ext cx="762000" cy="247650"/>
          </a:xfrm>
        </p:spPr>
        <p:txBody>
          <a:bodyPr/>
          <a:lstStyle>
            <a:lvl1pPr>
              <a:defRPr/>
            </a:lvl1pPr>
          </a:lstStyle>
          <a:p>
            <a:fld id="{A4AB4735-89EF-0E4A-8E27-4020A17B66A3}" type="slidenum">
              <a:rPr lang="en-IN" altLang="en-US"/>
              <a:pPr/>
              <a:t>‹#›</a:t>
            </a:fld>
            <a:endParaRPr lang="en-IN" altLang="en-US"/>
          </a:p>
        </p:txBody>
      </p:sp>
    </p:spTree>
    <p:extLst>
      <p:ext uri="{BB962C8B-B14F-4D97-AF65-F5344CB8AC3E}">
        <p14:creationId xmlns:p14="http://schemas.microsoft.com/office/powerpoint/2010/main" val="630664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a:t>Click to edit Master title style</a:t>
            </a:r>
          </a:p>
        </p:txBody>
      </p:sp>
      <p:sp>
        <p:nvSpPr>
          <p:cNvPr id="3" name="Date Placeholder 10">
            <a:extLst>
              <a:ext uri="{FF2B5EF4-FFF2-40B4-BE49-F238E27FC236}">
                <a16:creationId xmlns:a16="http://schemas.microsoft.com/office/drawing/2014/main" id="{158B430A-03C8-0147-911F-774EF95725DF}"/>
              </a:ext>
            </a:extLst>
          </p:cNvPr>
          <p:cNvSpPr>
            <a:spLocks noGrp="1"/>
          </p:cNvSpPr>
          <p:nvPr>
            <p:ph type="dt" sz="half" idx="10"/>
          </p:nvPr>
        </p:nvSpPr>
        <p:spPr/>
        <p:txBody>
          <a:bodyPr/>
          <a:lstStyle>
            <a:lvl1pPr>
              <a:defRPr/>
            </a:lvl1pPr>
          </a:lstStyle>
          <a:p>
            <a:pPr>
              <a:defRPr/>
            </a:pPr>
            <a:fld id="{48B724B9-43D1-A24D-88DC-4A661B10DAF7}" type="datetime1">
              <a:rPr lang="en-IN"/>
              <a:pPr>
                <a:defRPr/>
              </a:pPr>
              <a:t>03/03/18</a:t>
            </a:fld>
            <a:endParaRPr lang="en-IN"/>
          </a:p>
        </p:txBody>
      </p:sp>
      <p:sp>
        <p:nvSpPr>
          <p:cNvPr id="4" name="Footer Placeholder 27">
            <a:extLst>
              <a:ext uri="{FF2B5EF4-FFF2-40B4-BE49-F238E27FC236}">
                <a16:creationId xmlns:a16="http://schemas.microsoft.com/office/drawing/2014/main" id="{C29EAD93-A040-3441-9541-A9886DE6D98F}"/>
              </a:ext>
            </a:extLst>
          </p:cNvPr>
          <p:cNvSpPr>
            <a:spLocks noGrp="1"/>
          </p:cNvSpPr>
          <p:nvPr>
            <p:ph type="ftr" sz="quarter" idx="11"/>
          </p:nvPr>
        </p:nvSpPr>
        <p:spPr/>
        <p:txBody>
          <a:bodyPr/>
          <a:lstStyle>
            <a:lvl1pPr>
              <a:defRPr/>
            </a:lvl1pPr>
          </a:lstStyle>
          <a:p>
            <a:pPr>
              <a:defRPr/>
            </a:pPr>
            <a:r>
              <a:rPr lang="en-IN"/>
              <a:t>CMA Sudhir Kumar Jain                          VP &amp; Director IBAI</a:t>
            </a:r>
          </a:p>
        </p:txBody>
      </p:sp>
      <p:sp>
        <p:nvSpPr>
          <p:cNvPr id="5" name="Slide Number Placeholder 4">
            <a:extLst>
              <a:ext uri="{FF2B5EF4-FFF2-40B4-BE49-F238E27FC236}">
                <a16:creationId xmlns:a16="http://schemas.microsoft.com/office/drawing/2014/main" id="{0D8E984B-7700-3F42-B5F8-5E8F496E1A7A}"/>
              </a:ext>
            </a:extLst>
          </p:cNvPr>
          <p:cNvSpPr>
            <a:spLocks noGrp="1"/>
          </p:cNvSpPr>
          <p:nvPr>
            <p:ph type="sldNum" sz="quarter" idx="12"/>
          </p:nvPr>
        </p:nvSpPr>
        <p:spPr/>
        <p:txBody>
          <a:bodyPr/>
          <a:lstStyle>
            <a:lvl1pPr>
              <a:defRPr/>
            </a:lvl1pPr>
          </a:lstStyle>
          <a:p>
            <a:fld id="{653DADDF-B502-E549-9CD0-3E79EFA1C11F}" type="slidenum">
              <a:rPr lang="en-IN" altLang="en-US"/>
              <a:pPr/>
              <a:t>‹#›</a:t>
            </a:fld>
            <a:endParaRPr lang="en-IN" altLang="en-US"/>
          </a:p>
        </p:txBody>
      </p:sp>
    </p:spTree>
    <p:extLst>
      <p:ext uri="{BB962C8B-B14F-4D97-AF65-F5344CB8AC3E}">
        <p14:creationId xmlns:p14="http://schemas.microsoft.com/office/powerpoint/2010/main" val="31136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9270C017-58B7-4C43-AE73-276154601C73}"/>
              </a:ext>
            </a:extLst>
          </p:cNvPr>
          <p:cNvSpPr>
            <a:spLocks noGrp="1"/>
          </p:cNvSpPr>
          <p:nvPr>
            <p:ph type="dt" sz="half" idx="10"/>
          </p:nvPr>
        </p:nvSpPr>
        <p:spPr/>
        <p:txBody>
          <a:bodyPr/>
          <a:lstStyle>
            <a:lvl1pPr>
              <a:defRPr/>
            </a:lvl1pPr>
          </a:lstStyle>
          <a:p>
            <a:pPr>
              <a:defRPr/>
            </a:pPr>
            <a:fld id="{6DBBE548-134D-E24D-A2CF-9FF9430823CF}" type="datetime1">
              <a:rPr lang="en-IN"/>
              <a:pPr>
                <a:defRPr/>
              </a:pPr>
              <a:t>03/03/18</a:t>
            </a:fld>
            <a:endParaRPr lang="en-IN"/>
          </a:p>
        </p:txBody>
      </p:sp>
      <p:sp>
        <p:nvSpPr>
          <p:cNvPr id="3" name="Footer Placeholder 23">
            <a:extLst>
              <a:ext uri="{FF2B5EF4-FFF2-40B4-BE49-F238E27FC236}">
                <a16:creationId xmlns:a16="http://schemas.microsoft.com/office/drawing/2014/main" id="{B0797837-421C-0B45-A6E2-9A656EDD9C51}"/>
              </a:ext>
            </a:extLst>
          </p:cNvPr>
          <p:cNvSpPr>
            <a:spLocks noGrp="1"/>
          </p:cNvSpPr>
          <p:nvPr>
            <p:ph type="ftr" sz="quarter" idx="11"/>
          </p:nvPr>
        </p:nvSpPr>
        <p:spPr/>
        <p:txBody>
          <a:bodyPr/>
          <a:lstStyle>
            <a:lvl1pPr>
              <a:defRPr/>
            </a:lvl1pPr>
          </a:lstStyle>
          <a:p>
            <a:pPr>
              <a:defRPr/>
            </a:pPr>
            <a:r>
              <a:rPr lang="en-IN"/>
              <a:t>CMA Sudhir Kumar Jain                          VP &amp; Director IBAI</a:t>
            </a:r>
          </a:p>
        </p:txBody>
      </p:sp>
      <p:sp>
        <p:nvSpPr>
          <p:cNvPr id="4" name="Slide Number Placeholder 6">
            <a:extLst>
              <a:ext uri="{FF2B5EF4-FFF2-40B4-BE49-F238E27FC236}">
                <a16:creationId xmlns:a16="http://schemas.microsoft.com/office/drawing/2014/main" id="{35AE33EE-1BA5-4642-866A-DF258AEE2C76}"/>
              </a:ext>
            </a:extLst>
          </p:cNvPr>
          <p:cNvSpPr>
            <a:spLocks noGrp="1"/>
          </p:cNvSpPr>
          <p:nvPr>
            <p:ph type="sldNum" sz="quarter" idx="12"/>
          </p:nvPr>
        </p:nvSpPr>
        <p:spPr/>
        <p:txBody>
          <a:bodyPr/>
          <a:lstStyle>
            <a:lvl1pPr>
              <a:defRPr/>
            </a:lvl1pPr>
          </a:lstStyle>
          <a:p>
            <a:fld id="{A466C28C-DD91-A34C-864B-E03155D69B51}" type="slidenum">
              <a:rPr lang="en-IN" altLang="en-US"/>
              <a:pPr/>
              <a:t>‹#›</a:t>
            </a:fld>
            <a:endParaRPr lang="en-IN" altLang="en-US"/>
          </a:p>
        </p:txBody>
      </p:sp>
    </p:spTree>
    <p:extLst>
      <p:ext uri="{BB962C8B-B14F-4D97-AF65-F5344CB8AC3E}">
        <p14:creationId xmlns:p14="http://schemas.microsoft.com/office/powerpoint/2010/main" val="1668227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84D2AD5A-7569-CB47-9D7F-030EA3F8904F}"/>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24">
            <a:extLst>
              <a:ext uri="{FF2B5EF4-FFF2-40B4-BE49-F238E27FC236}">
                <a16:creationId xmlns:a16="http://schemas.microsoft.com/office/drawing/2014/main" id="{93F2CCAD-5CC2-A147-84FF-0EF7FE76CAEB}"/>
              </a:ext>
            </a:extLst>
          </p:cNvPr>
          <p:cNvSpPr>
            <a:spLocks noGrp="1"/>
          </p:cNvSpPr>
          <p:nvPr>
            <p:ph type="dt" sz="half" idx="10"/>
          </p:nvPr>
        </p:nvSpPr>
        <p:spPr/>
        <p:txBody>
          <a:bodyPr/>
          <a:lstStyle>
            <a:lvl1pPr>
              <a:defRPr/>
            </a:lvl1pPr>
          </a:lstStyle>
          <a:p>
            <a:pPr>
              <a:defRPr/>
            </a:pPr>
            <a:fld id="{AF74DE0C-57DF-0043-A286-99C431391262}" type="datetime1">
              <a:rPr lang="en-IN"/>
              <a:pPr>
                <a:defRPr/>
              </a:pPr>
              <a:t>03/03/18</a:t>
            </a:fld>
            <a:endParaRPr lang="en-IN"/>
          </a:p>
        </p:txBody>
      </p:sp>
      <p:sp>
        <p:nvSpPr>
          <p:cNvPr id="7" name="Footer Placeholder 28">
            <a:extLst>
              <a:ext uri="{FF2B5EF4-FFF2-40B4-BE49-F238E27FC236}">
                <a16:creationId xmlns:a16="http://schemas.microsoft.com/office/drawing/2014/main" id="{9A9A8A7A-8D7D-BF41-8CE4-6AD3B580C67A}"/>
              </a:ext>
            </a:extLst>
          </p:cNvPr>
          <p:cNvSpPr>
            <a:spLocks noGrp="1"/>
          </p:cNvSpPr>
          <p:nvPr>
            <p:ph type="ftr" sz="quarter" idx="11"/>
          </p:nvPr>
        </p:nvSpPr>
        <p:spPr/>
        <p:txBody>
          <a:bodyPr/>
          <a:lstStyle>
            <a:lvl1pPr>
              <a:defRPr/>
            </a:lvl1pPr>
          </a:lstStyle>
          <a:p>
            <a:pPr>
              <a:defRPr/>
            </a:pPr>
            <a:r>
              <a:rPr lang="en-IN"/>
              <a:t>CMA Sudhir Kumar Jain                          VP &amp; Director IBAI</a:t>
            </a:r>
          </a:p>
        </p:txBody>
      </p:sp>
      <p:sp>
        <p:nvSpPr>
          <p:cNvPr id="8" name="Slide Number Placeholder 6">
            <a:extLst>
              <a:ext uri="{FF2B5EF4-FFF2-40B4-BE49-F238E27FC236}">
                <a16:creationId xmlns:a16="http://schemas.microsoft.com/office/drawing/2014/main" id="{E31314CF-19AB-274D-BD35-129F13E4B469}"/>
              </a:ext>
            </a:extLst>
          </p:cNvPr>
          <p:cNvSpPr>
            <a:spLocks noGrp="1"/>
          </p:cNvSpPr>
          <p:nvPr>
            <p:ph type="sldNum" sz="quarter" idx="12"/>
          </p:nvPr>
        </p:nvSpPr>
        <p:spPr/>
        <p:txBody>
          <a:bodyPr/>
          <a:lstStyle>
            <a:lvl1pPr>
              <a:defRPr/>
            </a:lvl1pPr>
          </a:lstStyle>
          <a:p>
            <a:fld id="{EA6827FA-7585-EA4B-834B-0AFEA3614782}" type="slidenum">
              <a:rPr lang="en-IN" altLang="en-US"/>
              <a:pPr/>
              <a:t>‹#›</a:t>
            </a:fld>
            <a:endParaRPr lang="en-IN" altLang="en-US"/>
          </a:p>
        </p:txBody>
      </p:sp>
    </p:spTree>
    <p:extLst>
      <p:ext uri="{BB962C8B-B14F-4D97-AF65-F5344CB8AC3E}">
        <p14:creationId xmlns:p14="http://schemas.microsoft.com/office/powerpoint/2010/main" val="1946465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a:t>Click icon to add picture</a:t>
            </a:r>
            <a:endParaRPr lang="en-US" noProof="0" dirty="0"/>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6">
            <a:extLst>
              <a:ext uri="{FF2B5EF4-FFF2-40B4-BE49-F238E27FC236}">
                <a16:creationId xmlns:a16="http://schemas.microsoft.com/office/drawing/2014/main" id="{5660AD27-F43C-9C4B-8DE4-D250BD608940}"/>
              </a:ext>
            </a:extLst>
          </p:cNvPr>
          <p:cNvSpPr>
            <a:spLocks noGrp="1"/>
          </p:cNvSpPr>
          <p:nvPr>
            <p:ph type="dt" sz="half" idx="10"/>
          </p:nvPr>
        </p:nvSpPr>
        <p:spPr/>
        <p:txBody>
          <a:bodyPr/>
          <a:lstStyle>
            <a:lvl1pPr>
              <a:defRPr/>
            </a:lvl1pPr>
          </a:lstStyle>
          <a:p>
            <a:pPr>
              <a:defRPr/>
            </a:pPr>
            <a:fld id="{8419779F-7C40-3C44-9030-8A8749E79414}" type="datetime1">
              <a:rPr lang="en-IN"/>
              <a:pPr>
                <a:defRPr/>
              </a:pPr>
              <a:t>03/03/18</a:t>
            </a:fld>
            <a:endParaRPr lang="en-IN"/>
          </a:p>
        </p:txBody>
      </p:sp>
      <p:sp>
        <p:nvSpPr>
          <p:cNvPr id="6" name="Footer Placeholder 4">
            <a:extLst>
              <a:ext uri="{FF2B5EF4-FFF2-40B4-BE49-F238E27FC236}">
                <a16:creationId xmlns:a16="http://schemas.microsoft.com/office/drawing/2014/main" id="{E7E94190-7300-C344-A256-09B3CBC35365}"/>
              </a:ext>
            </a:extLst>
          </p:cNvPr>
          <p:cNvSpPr>
            <a:spLocks noGrp="1"/>
          </p:cNvSpPr>
          <p:nvPr>
            <p:ph type="ftr" sz="quarter" idx="11"/>
          </p:nvPr>
        </p:nvSpPr>
        <p:spPr/>
        <p:txBody>
          <a:bodyPr/>
          <a:lstStyle>
            <a:lvl1pPr>
              <a:defRPr/>
            </a:lvl1pPr>
          </a:lstStyle>
          <a:p>
            <a:pPr>
              <a:defRPr/>
            </a:pPr>
            <a:r>
              <a:rPr lang="en-IN"/>
              <a:t>CMA Sudhir Kumar Jain                          VP &amp; Director IBAI</a:t>
            </a:r>
          </a:p>
        </p:txBody>
      </p:sp>
      <p:sp>
        <p:nvSpPr>
          <p:cNvPr id="7" name="Slide Number Placeholder 30">
            <a:extLst>
              <a:ext uri="{FF2B5EF4-FFF2-40B4-BE49-F238E27FC236}">
                <a16:creationId xmlns:a16="http://schemas.microsoft.com/office/drawing/2014/main" id="{FDFB30BC-D98E-2B49-8842-5BC2661AD1DE}"/>
              </a:ext>
            </a:extLst>
          </p:cNvPr>
          <p:cNvSpPr>
            <a:spLocks noGrp="1"/>
          </p:cNvSpPr>
          <p:nvPr>
            <p:ph type="sldNum" sz="quarter" idx="12"/>
          </p:nvPr>
        </p:nvSpPr>
        <p:spPr/>
        <p:txBody>
          <a:bodyPr/>
          <a:lstStyle>
            <a:lvl1pPr>
              <a:defRPr/>
            </a:lvl1pPr>
          </a:lstStyle>
          <a:p>
            <a:fld id="{BED6E771-9BAF-B140-A167-746D6E80F259}" type="slidenum">
              <a:rPr lang="en-IN" altLang="en-US"/>
              <a:pPr/>
              <a:t>‹#›</a:t>
            </a:fld>
            <a:endParaRPr lang="en-IN" altLang="en-US"/>
          </a:p>
        </p:txBody>
      </p:sp>
    </p:spTree>
    <p:extLst>
      <p:ext uri="{BB962C8B-B14F-4D97-AF65-F5344CB8AC3E}">
        <p14:creationId xmlns:p14="http://schemas.microsoft.com/office/powerpoint/2010/main" val="3488903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6B4AB986-AD6D-B043-BE8E-73608A989C32}"/>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1029" name="Text Placeholder 7">
            <a:extLst>
              <a:ext uri="{FF2B5EF4-FFF2-40B4-BE49-F238E27FC236}">
                <a16:creationId xmlns:a16="http://schemas.microsoft.com/office/drawing/2014/main" id="{C08D325F-5C4D-E144-B2C9-7E956A086843}"/>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9341E146-53BD-0742-87F7-2B3035CC45C7}"/>
              </a:ext>
            </a:extLst>
          </p:cNvPr>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latin typeface="Arial" charset="0"/>
                <a:cs typeface="Arial" charset="0"/>
              </a:defRPr>
            </a:lvl1pPr>
          </a:lstStyle>
          <a:p>
            <a:pPr>
              <a:defRPr/>
            </a:pPr>
            <a:fld id="{BFE64BFA-1C5D-CB4D-BBC2-584D46C0355A}" type="datetime1">
              <a:rPr lang="en-IN"/>
              <a:pPr>
                <a:defRPr/>
              </a:pPr>
              <a:t>03/03/18</a:t>
            </a:fld>
            <a:endParaRPr lang="en-IN"/>
          </a:p>
        </p:txBody>
      </p:sp>
      <p:sp>
        <p:nvSpPr>
          <p:cNvPr id="28" name="Footer Placeholder 27">
            <a:extLst>
              <a:ext uri="{FF2B5EF4-FFF2-40B4-BE49-F238E27FC236}">
                <a16:creationId xmlns:a16="http://schemas.microsoft.com/office/drawing/2014/main" id="{B59B4E6E-48DA-2547-9A42-39B5B97A310B}"/>
              </a:ext>
            </a:extLst>
          </p:cNvPr>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latin typeface="Arial" charset="0"/>
                <a:cs typeface="Arial" charset="0"/>
              </a:defRPr>
            </a:lvl1pPr>
          </a:lstStyle>
          <a:p>
            <a:pPr>
              <a:defRPr/>
            </a:pPr>
            <a:r>
              <a:rPr lang="en-IN"/>
              <a:t>CMA Sudhir Kumar Jain                          VP &amp; Director IBAI</a:t>
            </a:r>
          </a:p>
        </p:txBody>
      </p:sp>
      <p:sp>
        <p:nvSpPr>
          <p:cNvPr id="5" name="Slide Number Placeholder 4">
            <a:extLst>
              <a:ext uri="{FF2B5EF4-FFF2-40B4-BE49-F238E27FC236}">
                <a16:creationId xmlns:a16="http://schemas.microsoft.com/office/drawing/2014/main" id="{891EA1B0-9EED-3443-8361-118E6BC0ACE8}"/>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a:defRPr sz="1200">
                <a:solidFill>
                  <a:srgbClr val="D38E27"/>
                </a:solidFill>
              </a:defRPr>
            </a:lvl1pPr>
          </a:lstStyle>
          <a:p>
            <a:fld id="{5E3DF36E-FAD2-3A42-A24C-B3D10C83BF12}" type="slidenum">
              <a:rPr lang="en-IN" altLang="en-US"/>
              <a:pPr/>
              <a:t>‹#›</a:t>
            </a:fld>
            <a:endParaRPr lang="en-IN" altLang="en-US"/>
          </a:p>
        </p:txBody>
      </p:sp>
      <p:sp>
        <p:nvSpPr>
          <p:cNvPr id="10" name="Title Placeholder 9">
            <a:extLst>
              <a:ext uri="{FF2B5EF4-FFF2-40B4-BE49-F238E27FC236}">
                <a16:creationId xmlns:a16="http://schemas.microsoft.com/office/drawing/2014/main" id="{3B8CE1C6-CF47-9F4E-97AD-85792ED5EA1D}"/>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9" name="Straight Connector 8">
            <a:extLst>
              <a:ext uri="{FF2B5EF4-FFF2-40B4-BE49-F238E27FC236}">
                <a16:creationId xmlns:a16="http://schemas.microsoft.com/office/drawing/2014/main" id="{873B24CD-C1CF-6245-A8CE-2C567ECA4001}"/>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12" name="Straight Connector 11">
            <a:extLst>
              <a:ext uri="{FF2B5EF4-FFF2-40B4-BE49-F238E27FC236}">
                <a16:creationId xmlns:a16="http://schemas.microsoft.com/office/drawing/2014/main" id="{A2282820-FA88-3249-AD50-3313F13C079C}"/>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latin typeface="Arial" charset="0"/>
              <a:cs typeface="Arial" charset="0"/>
            </a:endParaRPr>
          </a:p>
        </p:txBody>
      </p:sp>
    </p:spTree>
  </p:cSld>
  <p:clrMap bg1="lt1" tx1="dk1" bg2="lt2" tx2="dk2" accent1="accent1" accent2="accent2" accent3="accent3" accent4="accent4" accent5="accent5" accent6="accent6" hlink="hlink" folHlink="folHlink"/>
  <p:sldLayoutIdLst>
    <p:sldLayoutId id="2147483864" r:id="rId1"/>
    <p:sldLayoutId id="2147483865" r:id="rId2"/>
    <p:sldLayoutId id="2147483866" r:id="rId3"/>
    <p:sldLayoutId id="2147483861" r:id="rId4"/>
    <p:sldLayoutId id="2147483867" r:id="rId5"/>
    <p:sldLayoutId id="2147483862" r:id="rId6"/>
    <p:sldLayoutId id="2147483868" r:id="rId7"/>
    <p:sldLayoutId id="2147483869" r:id="rId8"/>
    <p:sldLayoutId id="2147483870" r:id="rId9"/>
    <p:sldLayoutId id="2147483863" r:id="rId10"/>
    <p:sldLayoutId id="2147483871" r:id="rId11"/>
  </p:sldLayoutIdLst>
  <p:hf hdr="0" dt="0"/>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Franklin Gothic Medium" pitchFamily="34" charset="0"/>
        </a:defRPr>
      </a:lvl2pPr>
      <a:lvl3pPr algn="l" rtl="0" eaLnBrk="0" fontAlgn="base" hangingPunct="0">
        <a:spcBef>
          <a:spcPct val="0"/>
        </a:spcBef>
        <a:spcAft>
          <a:spcPct val="0"/>
        </a:spcAft>
        <a:defRPr sz="3600">
          <a:solidFill>
            <a:schemeClr val="tx2"/>
          </a:solidFill>
          <a:latin typeface="Franklin Gothic Medium" pitchFamily="34" charset="0"/>
        </a:defRPr>
      </a:lvl3pPr>
      <a:lvl4pPr algn="l" rtl="0" eaLnBrk="0" fontAlgn="base" hangingPunct="0">
        <a:spcBef>
          <a:spcPct val="0"/>
        </a:spcBef>
        <a:spcAft>
          <a:spcPct val="0"/>
        </a:spcAft>
        <a:defRPr sz="3600">
          <a:solidFill>
            <a:schemeClr val="tx2"/>
          </a:solidFill>
          <a:latin typeface="Franklin Gothic Medium" pitchFamily="34" charset="0"/>
        </a:defRPr>
      </a:lvl4pPr>
      <a:lvl5pPr algn="l" rtl="0" eaLnBrk="0" fontAlgn="base" hangingPunct="0">
        <a:spcBef>
          <a:spcPct val="0"/>
        </a:spcBef>
        <a:spcAft>
          <a:spcPct val="0"/>
        </a:spcAft>
        <a:defRPr sz="3600">
          <a:solidFill>
            <a:schemeClr val="tx2"/>
          </a:solidFill>
          <a:latin typeface="Franklin Gothic Medium"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itchFamily="2"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itchFamily="2"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itchFamily="2"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itchFamily="2"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itchFamily="2" charset="2"/>
        <a:buChar char=""/>
        <a:defRPr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CODE%20OF%20CONDUCT.doc"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a:extLst>
              <a:ext uri="{FF2B5EF4-FFF2-40B4-BE49-F238E27FC236}">
                <a16:creationId xmlns:a16="http://schemas.microsoft.com/office/drawing/2014/main" id="{BE4DEE38-33A9-B047-A136-DAE8A7A60881}"/>
              </a:ext>
            </a:extLst>
          </p:cNvPr>
          <p:cNvSpPr>
            <a:spLocks noGrp="1"/>
          </p:cNvSpPr>
          <p:nvPr>
            <p:ph type="ctrTitle"/>
          </p:nvPr>
        </p:nvSpPr>
        <p:spPr>
          <a:xfrm>
            <a:off x="685800" y="404813"/>
            <a:ext cx="7772400" cy="936625"/>
          </a:xfrm>
        </p:spPr>
        <p:txBody>
          <a:bodyPr/>
          <a:lstStyle/>
          <a:p>
            <a:pPr eaLnBrk="1" fontAlgn="auto" hangingPunct="1">
              <a:spcAft>
                <a:spcPts val="0"/>
              </a:spcAft>
              <a:defRPr/>
            </a:pPr>
            <a:r>
              <a:rPr lang="en-IN" dirty="0"/>
              <a:t>                         </a:t>
            </a:r>
          </a:p>
        </p:txBody>
      </p:sp>
      <p:sp>
        <p:nvSpPr>
          <p:cNvPr id="10243" name="Subtitle 2">
            <a:extLst>
              <a:ext uri="{FF2B5EF4-FFF2-40B4-BE49-F238E27FC236}">
                <a16:creationId xmlns:a16="http://schemas.microsoft.com/office/drawing/2014/main" id="{3EA4D77A-4048-C949-A171-8DB4B613CB6F}"/>
              </a:ext>
            </a:extLst>
          </p:cNvPr>
          <p:cNvSpPr>
            <a:spLocks noGrp="1"/>
          </p:cNvSpPr>
          <p:nvPr>
            <p:ph type="subTitle" idx="1"/>
          </p:nvPr>
        </p:nvSpPr>
        <p:spPr>
          <a:xfrm>
            <a:off x="395288" y="692150"/>
            <a:ext cx="8064500" cy="5329238"/>
          </a:xfrm>
        </p:spPr>
        <p:txBody>
          <a:bodyPr/>
          <a:lstStyle/>
          <a:p>
            <a:pPr algn="ctr" eaLnBrk="1" hangingPunct="1">
              <a:buFont typeface="Arial" panose="020B0604020202020204" pitchFamily="34" charset="0"/>
              <a:buNone/>
            </a:pPr>
            <a:r>
              <a:rPr lang="en-IN" altLang="en-US" sz="3200">
                <a:solidFill>
                  <a:schemeClr val="tx1"/>
                </a:solidFill>
              </a:rPr>
              <a:t>A</a:t>
            </a:r>
          </a:p>
          <a:p>
            <a:pPr algn="ctr" eaLnBrk="1" hangingPunct="1">
              <a:buFont typeface="Arial" panose="020B0604020202020204" pitchFamily="34" charset="0"/>
              <a:buNone/>
            </a:pPr>
            <a:r>
              <a:rPr lang="en-IN" altLang="en-US" sz="3200">
                <a:solidFill>
                  <a:schemeClr val="tx1"/>
                </a:solidFill>
              </a:rPr>
              <a:t>Presentation </a:t>
            </a:r>
          </a:p>
          <a:p>
            <a:pPr algn="ctr" eaLnBrk="1" hangingPunct="1">
              <a:buFont typeface="Arial" panose="020B0604020202020204" pitchFamily="34" charset="0"/>
              <a:buNone/>
            </a:pPr>
            <a:r>
              <a:rPr lang="en-IN" altLang="en-US" sz="3200">
                <a:solidFill>
                  <a:schemeClr val="tx1"/>
                </a:solidFill>
              </a:rPr>
              <a:t>On</a:t>
            </a:r>
          </a:p>
          <a:p>
            <a:pPr algn="ctr" eaLnBrk="1" hangingPunct="1">
              <a:buFont typeface="Arial" panose="020B0604020202020204" pitchFamily="34" charset="0"/>
              <a:buNone/>
            </a:pPr>
            <a:r>
              <a:rPr lang="en-IN" altLang="en-US" sz="3200">
                <a:solidFill>
                  <a:schemeClr val="tx1"/>
                </a:solidFill>
              </a:rPr>
              <a:t>IRDAI (Insurance Brokers) Regulations2018</a:t>
            </a:r>
          </a:p>
          <a:p>
            <a:pPr algn="ctr" eaLnBrk="1" hangingPunct="1">
              <a:buFont typeface="Arial" panose="020B0604020202020204" pitchFamily="34" charset="0"/>
              <a:buNone/>
            </a:pPr>
            <a:endParaRPr lang="en-IN" altLang="en-US" sz="3200">
              <a:solidFill>
                <a:schemeClr val="tx1"/>
              </a:solidFill>
            </a:endParaRPr>
          </a:p>
          <a:p>
            <a:pPr algn="ctr" eaLnBrk="1" hangingPunct="1">
              <a:buFont typeface="Arial" panose="020B0604020202020204" pitchFamily="34" charset="0"/>
              <a:buNone/>
            </a:pPr>
            <a:r>
              <a:rPr lang="en-IN" altLang="en-US" sz="3200">
                <a:solidFill>
                  <a:schemeClr val="tx1"/>
                </a:solidFill>
              </a:rPr>
              <a:t>At </a:t>
            </a:r>
          </a:p>
          <a:p>
            <a:pPr algn="ctr" eaLnBrk="1" hangingPunct="1">
              <a:buFont typeface="Arial" panose="020B0604020202020204" pitchFamily="34" charset="0"/>
              <a:buNone/>
            </a:pPr>
            <a:r>
              <a:rPr lang="en-IN" altLang="en-US">
                <a:solidFill>
                  <a:schemeClr val="tx1"/>
                </a:solidFill>
              </a:rPr>
              <a:t>New Delhi/Kolkatta /Mumbai/Chennai  </a:t>
            </a:r>
          </a:p>
          <a:p>
            <a:pPr algn="ctr" eaLnBrk="1" hangingPunct="1">
              <a:buFont typeface="Arial" panose="020B0604020202020204" pitchFamily="34" charset="0"/>
              <a:buNone/>
            </a:pPr>
            <a:r>
              <a:rPr lang="en-IN" altLang="en-US" sz="3200">
                <a:solidFill>
                  <a:schemeClr val="tx1"/>
                </a:solidFill>
              </a:rPr>
              <a:t>By  </a:t>
            </a:r>
          </a:p>
          <a:p>
            <a:pPr eaLnBrk="1" hangingPunct="1">
              <a:buFont typeface="Arial" panose="020B0604020202020204" pitchFamily="34" charset="0"/>
              <a:buNone/>
            </a:pPr>
            <a:r>
              <a:rPr lang="en-IN" altLang="en-US">
                <a:solidFill>
                  <a:schemeClr val="tx1"/>
                </a:solidFill>
              </a:rPr>
              <a:t>              </a:t>
            </a:r>
            <a:r>
              <a:rPr lang="en-IN" altLang="en-US" b="1">
                <a:solidFill>
                  <a:schemeClr val="tx1"/>
                </a:solidFill>
              </a:rPr>
              <a:t>Insurance Brokers Association of India </a:t>
            </a:r>
          </a:p>
        </p:txBody>
      </p:sp>
    </p:spTree>
  </p:cSld>
  <p:clrMapOvr>
    <a:masterClrMapping/>
  </p:clrMapOvr>
  <p:transition advClick="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3B60A200-2AF5-4A49-A181-4A66D5A6D75E}"/>
              </a:ext>
            </a:extLst>
          </p:cNvPr>
          <p:cNvSpPr>
            <a:spLocks noGrp="1"/>
          </p:cNvSpPr>
          <p:nvPr>
            <p:ph type="title"/>
          </p:nvPr>
        </p:nvSpPr>
        <p:spPr/>
        <p:txBody>
          <a:bodyPr/>
          <a:lstStyle/>
          <a:p>
            <a:pPr eaLnBrk="1" fontAlgn="auto" hangingPunct="1">
              <a:spcAft>
                <a:spcPts val="0"/>
              </a:spcAft>
              <a:defRPr/>
            </a:pPr>
            <a:r>
              <a:rPr lang="en-IN"/>
              <a:t>Sequence of Annexure</a:t>
            </a:r>
          </a:p>
        </p:txBody>
      </p:sp>
      <p:graphicFrame>
        <p:nvGraphicFramePr>
          <p:cNvPr id="4" name="Content Placeholder 3">
            <a:extLst>
              <a:ext uri="{FF2B5EF4-FFF2-40B4-BE49-F238E27FC236}">
                <a16:creationId xmlns:a16="http://schemas.microsoft.com/office/drawing/2014/main" id="{C597680C-EBAE-8A40-AABC-4079CBDCD6C6}"/>
              </a:ext>
            </a:extLst>
          </p:cNvPr>
          <p:cNvGraphicFramePr>
            <a:graphicFrameLocks noGrp="1"/>
          </p:cNvGraphicFramePr>
          <p:nvPr>
            <p:ph idx="1"/>
          </p:nvPr>
        </p:nvGraphicFramePr>
        <p:xfrm>
          <a:off x="468313" y="1196975"/>
          <a:ext cx="8147050" cy="4873707"/>
        </p:xfrm>
        <a:graphic>
          <a:graphicData uri="http://schemas.openxmlformats.org/drawingml/2006/table">
            <a:tbl>
              <a:tblPr firstRow="1" bandRow="1">
                <a:tableStyleId>{5C22544A-7EE6-4342-B048-85BDC9FD1C3A}</a:tableStyleId>
              </a:tblPr>
              <a:tblGrid>
                <a:gridCol w="1162444">
                  <a:extLst>
                    <a:ext uri="{9D8B030D-6E8A-4147-A177-3AD203B41FA5}">
                      <a16:colId xmlns:a16="http://schemas.microsoft.com/office/drawing/2014/main" val="20000"/>
                    </a:ext>
                  </a:extLst>
                </a:gridCol>
                <a:gridCol w="1512131">
                  <a:extLst>
                    <a:ext uri="{9D8B030D-6E8A-4147-A177-3AD203B41FA5}">
                      <a16:colId xmlns:a16="http://schemas.microsoft.com/office/drawing/2014/main" val="20001"/>
                    </a:ext>
                  </a:extLst>
                </a:gridCol>
                <a:gridCol w="4320375">
                  <a:extLst>
                    <a:ext uri="{9D8B030D-6E8A-4147-A177-3AD203B41FA5}">
                      <a16:colId xmlns:a16="http://schemas.microsoft.com/office/drawing/2014/main" val="20002"/>
                    </a:ext>
                  </a:extLst>
                </a:gridCol>
                <a:gridCol w="1152100">
                  <a:extLst>
                    <a:ext uri="{9D8B030D-6E8A-4147-A177-3AD203B41FA5}">
                      <a16:colId xmlns:a16="http://schemas.microsoft.com/office/drawing/2014/main" val="20003"/>
                    </a:ext>
                  </a:extLst>
                </a:gridCol>
              </a:tblGrid>
              <a:tr h="474940">
                <a:tc>
                  <a:txBody>
                    <a:bodyPr/>
                    <a:lstStyle/>
                    <a:p>
                      <a:pPr algn="ctr">
                        <a:lnSpc>
                          <a:spcPct val="115000"/>
                        </a:lnSpc>
                        <a:spcAft>
                          <a:spcPts val="0"/>
                        </a:spcAft>
                      </a:pPr>
                      <a:r>
                        <a:rPr lang="en-IN" sz="1800" b="1" dirty="0" err="1">
                          <a:latin typeface="Bookman Old Style"/>
                          <a:ea typeface="Calibri"/>
                          <a:cs typeface="Times New Roman"/>
                        </a:rPr>
                        <a:t>Sch</a:t>
                      </a:r>
                      <a:r>
                        <a:rPr lang="en-IN" sz="1800" b="1" dirty="0">
                          <a:latin typeface="Bookman Old Style"/>
                          <a:ea typeface="Calibri"/>
                          <a:cs typeface="Times New Roman"/>
                        </a:rPr>
                        <a:t> </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Form</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Contents</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Reg. no.</a:t>
                      </a:r>
                      <a:endParaRPr lang="en-IN" sz="1600" dirty="0">
                        <a:latin typeface="Calibri"/>
                        <a:ea typeface="Calibri"/>
                        <a:cs typeface="Times New Roman"/>
                      </a:endParaRPr>
                    </a:p>
                  </a:txBody>
                  <a:tcPr marL="68578" marR="68578" marT="0" marB="0"/>
                </a:tc>
                <a:extLst>
                  <a:ext uri="{0D108BD9-81ED-4DB2-BD59-A6C34878D82A}">
                    <a16:rowId xmlns:a16="http://schemas.microsoft.com/office/drawing/2014/main" val="10000"/>
                  </a:ext>
                </a:extLst>
              </a:tr>
              <a:tr h="946380">
                <a:tc>
                  <a:txBody>
                    <a:bodyPr/>
                    <a:lstStyle/>
                    <a:p>
                      <a:pPr algn="ctr">
                        <a:lnSpc>
                          <a:spcPct val="115000"/>
                        </a:lnSpc>
                        <a:spcAft>
                          <a:spcPts val="0"/>
                        </a:spcAft>
                      </a:pP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a:latin typeface="Bookman Old Style"/>
                          <a:ea typeface="Calibri"/>
                          <a:cs typeface="Times New Roman"/>
                        </a:rPr>
                        <a:t>I-C</a:t>
                      </a:r>
                      <a:endParaRPr lang="en-IN" sz="1600">
                        <a:latin typeface="Calibri"/>
                        <a:ea typeface="Calibri"/>
                        <a:cs typeface="Times New Roman"/>
                      </a:endParaRPr>
                    </a:p>
                  </a:txBody>
                  <a:tcPr marL="68578" marR="68578" marT="0" marB="0"/>
                </a:tc>
                <a:tc>
                  <a:txBody>
                    <a:bodyPr/>
                    <a:lstStyle/>
                    <a:p>
                      <a:pPr algn="ctr">
                        <a:lnSpc>
                          <a:spcPct val="115000"/>
                        </a:lnSpc>
                        <a:spcAft>
                          <a:spcPts val="0"/>
                        </a:spcAft>
                      </a:pPr>
                      <a:r>
                        <a:rPr lang="en-IN" sz="1800" b="1">
                          <a:latin typeface="Bookman Old Style"/>
                          <a:ea typeface="Calibri"/>
                          <a:cs typeface="Times New Roman"/>
                        </a:rPr>
                        <a:t>Certificate of Auditor maintenance of Professional Indemnity Insurance  </a:t>
                      </a:r>
                      <a:endParaRPr lang="en-IN" sz="160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39/24</a:t>
                      </a:r>
                      <a:endParaRPr lang="en-IN" sz="1600" dirty="0">
                        <a:latin typeface="Calibri"/>
                        <a:ea typeface="Calibri"/>
                        <a:cs typeface="Times New Roman"/>
                      </a:endParaRPr>
                    </a:p>
                  </a:txBody>
                  <a:tcPr marL="68578" marR="68578" marT="0" marB="0"/>
                </a:tc>
                <a:extLst>
                  <a:ext uri="{0D108BD9-81ED-4DB2-BD59-A6C34878D82A}">
                    <a16:rowId xmlns:a16="http://schemas.microsoft.com/office/drawing/2014/main" val="10001"/>
                  </a:ext>
                </a:extLst>
              </a:tr>
              <a:tr h="946380">
                <a:tc>
                  <a:txBody>
                    <a:bodyPr/>
                    <a:lstStyle/>
                    <a:p>
                      <a:pPr algn="ctr">
                        <a:lnSpc>
                          <a:spcPct val="115000"/>
                        </a:lnSpc>
                        <a:spcAft>
                          <a:spcPts val="0"/>
                        </a:spcAft>
                      </a:pPr>
                      <a:endParaRPr lang="en-IN" sz="1600">
                        <a:latin typeface="Calibri"/>
                        <a:ea typeface="Calibri"/>
                        <a:cs typeface="Times New Roman"/>
                      </a:endParaRPr>
                    </a:p>
                  </a:txBody>
                  <a:tcPr marL="68578" marR="68578" marT="0" marB="0"/>
                </a:tc>
                <a:tc>
                  <a:txBody>
                    <a:bodyPr/>
                    <a:lstStyle/>
                    <a:p>
                      <a:pPr algn="ctr">
                        <a:lnSpc>
                          <a:spcPct val="115000"/>
                        </a:lnSpc>
                        <a:spcAft>
                          <a:spcPts val="0"/>
                        </a:spcAft>
                      </a:pPr>
                      <a:r>
                        <a:rPr lang="en-IN" sz="1800" b="1">
                          <a:latin typeface="Bookman Old Style"/>
                          <a:ea typeface="Calibri"/>
                          <a:cs typeface="Times New Roman"/>
                        </a:rPr>
                        <a:t>I-D</a:t>
                      </a:r>
                      <a:endParaRPr lang="en-IN" sz="1600">
                        <a:latin typeface="Calibri"/>
                        <a:ea typeface="Calibri"/>
                        <a:cs typeface="Times New Roman"/>
                      </a:endParaRPr>
                    </a:p>
                  </a:txBody>
                  <a:tcPr marL="68578" marR="68578" marT="0" marB="0"/>
                </a:tc>
                <a:tc>
                  <a:txBody>
                    <a:bodyPr/>
                    <a:lstStyle/>
                    <a:p>
                      <a:pPr algn="ctr">
                        <a:lnSpc>
                          <a:spcPct val="115000"/>
                        </a:lnSpc>
                        <a:spcAft>
                          <a:spcPts val="0"/>
                        </a:spcAft>
                      </a:pPr>
                      <a:r>
                        <a:rPr lang="en-IN" sz="1800" b="1">
                          <a:latin typeface="Bookman Old Style"/>
                          <a:ea typeface="Calibri"/>
                          <a:cs typeface="Times New Roman"/>
                        </a:rPr>
                        <a:t>Certificate to be issued by Auditors of the Insurance brokers on remuneration received  </a:t>
                      </a:r>
                      <a:endParaRPr lang="en-IN" sz="160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 (39)</a:t>
                      </a:r>
                      <a:endParaRPr lang="en-IN" sz="1600" dirty="0">
                        <a:latin typeface="Calibri"/>
                        <a:ea typeface="Calibri"/>
                        <a:cs typeface="Times New Roman"/>
                      </a:endParaRPr>
                    </a:p>
                  </a:txBody>
                  <a:tcPr marL="68578" marR="68578" marT="0" marB="0"/>
                </a:tc>
                <a:extLst>
                  <a:ext uri="{0D108BD9-81ED-4DB2-BD59-A6C34878D82A}">
                    <a16:rowId xmlns:a16="http://schemas.microsoft.com/office/drawing/2014/main" val="10002"/>
                  </a:ext>
                </a:extLst>
              </a:tr>
              <a:tr h="1261839">
                <a:tc>
                  <a:txBody>
                    <a:bodyPr/>
                    <a:lstStyle/>
                    <a:p>
                      <a:pPr algn="ctr">
                        <a:lnSpc>
                          <a:spcPct val="115000"/>
                        </a:lnSpc>
                        <a:spcAft>
                          <a:spcPts val="0"/>
                        </a:spcAft>
                      </a:pPr>
                      <a:endParaRPr lang="en-IN" sz="1600">
                        <a:latin typeface="Calibri"/>
                        <a:ea typeface="Calibri"/>
                        <a:cs typeface="Times New Roman"/>
                      </a:endParaRPr>
                    </a:p>
                  </a:txBody>
                  <a:tcPr marL="68578" marR="68578" marT="0" marB="0"/>
                </a:tc>
                <a:tc>
                  <a:txBody>
                    <a:bodyPr/>
                    <a:lstStyle/>
                    <a:p>
                      <a:pPr algn="ctr">
                        <a:lnSpc>
                          <a:spcPct val="115000"/>
                        </a:lnSpc>
                        <a:spcAft>
                          <a:spcPts val="0"/>
                        </a:spcAft>
                      </a:pPr>
                      <a:r>
                        <a:rPr lang="en-IN" sz="1800" b="1">
                          <a:latin typeface="Bookman Old Style"/>
                          <a:ea typeface="Calibri"/>
                          <a:cs typeface="Times New Roman"/>
                        </a:rPr>
                        <a:t>I-E</a:t>
                      </a:r>
                      <a:endParaRPr lang="en-IN" sz="1600">
                        <a:latin typeface="Calibri"/>
                        <a:ea typeface="Calibri"/>
                        <a:cs typeface="Times New Roman"/>
                      </a:endParaRPr>
                    </a:p>
                  </a:txBody>
                  <a:tcPr marL="68578" marR="68578" marT="0" marB="0"/>
                </a:tc>
                <a:tc>
                  <a:txBody>
                    <a:bodyPr/>
                    <a:lstStyle/>
                    <a:p>
                      <a:pPr algn="ctr">
                        <a:lnSpc>
                          <a:spcPct val="115000"/>
                        </a:lnSpc>
                        <a:spcAft>
                          <a:spcPts val="0"/>
                        </a:spcAft>
                      </a:pPr>
                      <a:r>
                        <a:rPr lang="en-IN" sz="1800" b="1">
                          <a:latin typeface="Bookman Old Style"/>
                          <a:ea typeface="Calibri"/>
                          <a:cs typeface="Times New Roman"/>
                        </a:rPr>
                        <a:t>Certificate to be issued by Auditors of the Insurance Brokers on Segregation of Insurance Money   </a:t>
                      </a:r>
                      <a:endParaRPr lang="en-IN" sz="160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 (33)</a:t>
                      </a:r>
                      <a:endParaRPr lang="en-IN" sz="1600" dirty="0">
                        <a:latin typeface="Calibri"/>
                        <a:ea typeface="Calibri"/>
                        <a:cs typeface="Times New Roman"/>
                      </a:endParaRPr>
                    </a:p>
                  </a:txBody>
                  <a:tcPr marL="68578" marR="68578" marT="0" marB="0"/>
                </a:tc>
                <a:extLst>
                  <a:ext uri="{0D108BD9-81ED-4DB2-BD59-A6C34878D82A}">
                    <a16:rowId xmlns:a16="http://schemas.microsoft.com/office/drawing/2014/main" val="10003"/>
                  </a:ext>
                </a:extLst>
              </a:tr>
              <a:tr h="1244087">
                <a:tc>
                  <a:txBody>
                    <a:bodyPr/>
                    <a:lstStyle/>
                    <a:p>
                      <a:pPr algn="ctr">
                        <a:lnSpc>
                          <a:spcPct val="115000"/>
                        </a:lnSpc>
                        <a:spcAft>
                          <a:spcPts val="0"/>
                        </a:spcAft>
                      </a:pPr>
                      <a:endParaRPr lang="en-IN" sz="1600">
                        <a:latin typeface="Calibri"/>
                        <a:ea typeface="Calibri"/>
                        <a:cs typeface="Times New Roman"/>
                      </a:endParaRPr>
                    </a:p>
                  </a:txBody>
                  <a:tcPr marL="68578" marR="68578" marT="0" marB="0"/>
                </a:tc>
                <a:tc>
                  <a:txBody>
                    <a:bodyPr/>
                    <a:lstStyle/>
                    <a:p>
                      <a:pPr algn="ctr">
                        <a:lnSpc>
                          <a:spcPct val="115000"/>
                        </a:lnSpc>
                        <a:spcAft>
                          <a:spcPts val="0"/>
                        </a:spcAft>
                      </a:pPr>
                      <a:r>
                        <a:rPr lang="en-IN" sz="1800" b="1">
                          <a:latin typeface="Bookman Old Style"/>
                          <a:ea typeface="Calibri"/>
                          <a:cs typeface="Times New Roman"/>
                        </a:rPr>
                        <a:t>I-F</a:t>
                      </a:r>
                      <a:endParaRPr lang="en-IN" sz="1600">
                        <a:latin typeface="Calibri"/>
                        <a:ea typeface="Calibri"/>
                        <a:cs typeface="Times New Roman"/>
                      </a:endParaRPr>
                    </a:p>
                  </a:txBody>
                  <a:tcPr marL="68578" marR="68578" marT="0" marB="0"/>
                </a:tc>
                <a:tc>
                  <a:txBody>
                    <a:bodyPr/>
                    <a:lstStyle/>
                    <a:p>
                      <a:pPr algn="ctr">
                        <a:lnSpc>
                          <a:spcPct val="115000"/>
                        </a:lnSpc>
                        <a:spcAft>
                          <a:spcPts val="0"/>
                        </a:spcAft>
                      </a:pPr>
                      <a:r>
                        <a:rPr lang="en-IN" sz="1800" b="1">
                          <a:latin typeface="Bookman Old Style"/>
                          <a:ea typeface="Calibri"/>
                          <a:cs typeface="Times New Roman"/>
                        </a:rPr>
                        <a:t>As above </a:t>
                      </a:r>
                      <a:endParaRPr lang="en-IN" sz="160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 (33)</a:t>
                      </a:r>
                      <a:endParaRPr lang="en-IN" sz="1600" dirty="0">
                        <a:latin typeface="Calibri"/>
                        <a:ea typeface="Calibri"/>
                        <a:cs typeface="Times New Roman"/>
                      </a:endParaRPr>
                    </a:p>
                  </a:txBody>
                  <a:tcPr marL="68578" marR="68578" marT="0" marB="0"/>
                </a:tc>
                <a:extLst>
                  <a:ext uri="{0D108BD9-81ED-4DB2-BD59-A6C34878D82A}">
                    <a16:rowId xmlns:a16="http://schemas.microsoft.com/office/drawing/2014/main" val="10004"/>
                  </a:ext>
                </a:extLst>
              </a:tr>
            </a:tbl>
          </a:graphicData>
        </a:graphic>
      </p:graphicFrame>
      <p:sp>
        <p:nvSpPr>
          <p:cNvPr id="6" name="Footer Placeholder 5">
            <a:extLst>
              <a:ext uri="{FF2B5EF4-FFF2-40B4-BE49-F238E27FC236}">
                <a16:creationId xmlns:a16="http://schemas.microsoft.com/office/drawing/2014/main" id="{5AB426D6-8F91-F14D-AC0F-D2E117CE59C4}"/>
              </a:ext>
            </a:extLst>
          </p:cNvPr>
          <p:cNvSpPr>
            <a:spLocks noGrp="1"/>
          </p:cNvSpPr>
          <p:nvPr>
            <p:ph type="ftr" sz="quarter" idx="11"/>
          </p:nvPr>
        </p:nvSpPr>
        <p:spPr/>
        <p:txBody>
          <a:bodyPr/>
          <a:lstStyle/>
          <a:p>
            <a:pPr>
              <a:defRPr/>
            </a:pPr>
            <a:r>
              <a:rPr lang="en-IN"/>
              <a:t>CMA Sudhir Kumar Jain                          VP &amp; Director IBAI</a:t>
            </a:r>
          </a:p>
        </p:txBody>
      </p:sp>
      <p:sp>
        <p:nvSpPr>
          <p:cNvPr id="5" name="Slide Number Placeholder 4">
            <a:extLst>
              <a:ext uri="{FF2B5EF4-FFF2-40B4-BE49-F238E27FC236}">
                <a16:creationId xmlns:a16="http://schemas.microsoft.com/office/drawing/2014/main" id="{B4B2B68E-68B1-9248-929A-4871DAB089C7}"/>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F0E9AE7-3ADC-AC45-AE7E-157AC18C2CCE}" type="slidenum">
              <a:rPr lang="en-IN" altLang="en-US">
                <a:solidFill>
                  <a:srgbClr val="D38E27"/>
                </a:solidFill>
              </a:rPr>
              <a:pPr eaLnBrk="1" hangingPunct="1"/>
              <a:t>10</a:t>
            </a:fld>
            <a:endParaRPr lang="en-IN" altLang="en-US">
              <a:solidFill>
                <a:srgbClr val="D38E27"/>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3FFFDB1D-78BF-6542-8B0F-5F28F9855394}"/>
              </a:ext>
            </a:extLst>
          </p:cNvPr>
          <p:cNvSpPr>
            <a:spLocks noGrp="1"/>
          </p:cNvSpPr>
          <p:nvPr>
            <p:ph type="title"/>
          </p:nvPr>
        </p:nvSpPr>
        <p:spPr/>
        <p:txBody>
          <a:bodyPr/>
          <a:lstStyle/>
          <a:p>
            <a:pPr eaLnBrk="1" fontAlgn="auto" hangingPunct="1">
              <a:spcAft>
                <a:spcPts val="0"/>
              </a:spcAft>
              <a:defRPr/>
            </a:pPr>
            <a:r>
              <a:rPr lang="en-IN"/>
              <a:t>Regulation no 1</a:t>
            </a:r>
          </a:p>
        </p:txBody>
      </p:sp>
      <p:sp>
        <p:nvSpPr>
          <p:cNvPr id="20483" name="Content Placeholder 2">
            <a:extLst>
              <a:ext uri="{FF2B5EF4-FFF2-40B4-BE49-F238E27FC236}">
                <a16:creationId xmlns:a16="http://schemas.microsoft.com/office/drawing/2014/main" id="{B9E375DF-F0B8-5743-89C0-E293D64ABC85}"/>
              </a:ext>
            </a:extLst>
          </p:cNvPr>
          <p:cNvSpPr>
            <a:spLocks noGrp="1"/>
          </p:cNvSpPr>
          <p:nvPr>
            <p:ph idx="1"/>
          </p:nvPr>
        </p:nvSpPr>
        <p:spPr/>
        <p:txBody>
          <a:bodyPr/>
          <a:lstStyle/>
          <a:p>
            <a:pPr eaLnBrk="1" hangingPunct="1"/>
            <a:r>
              <a:rPr lang="en-IN" altLang="en-US"/>
              <a:t>Short title: IRDAI (Insurance Brokers) Regulations 2018 </a:t>
            </a:r>
          </a:p>
          <a:p>
            <a:pPr eaLnBrk="1" hangingPunct="1"/>
            <a:r>
              <a:rPr lang="en-IN" altLang="en-US"/>
              <a:t>Commencement from the date of publication of the Gazette i.e 30/1/2018</a:t>
            </a:r>
          </a:p>
        </p:txBody>
      </p:sp>
      <p:sp>
        <p:nvSpPr>
          <p:cNvPr id="5" name="Footer Placeholder 4">
            <a:extLst>
              <a:ext uri="{FF2B5EF4-FFF2-40B4-BE49-F238E27FC236}">
                <a16:creationId xmlns:a16="http://schemas.microsoft.com/office/drawing/2014/main" id="{70F7ED48-8110-D343-991B-2551A6DB8C8A}"/>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3825B7F0-7C96-4E4C-992D-CB53E31275F2}"/>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78F040B-921A-394B-BE40-4D18EA5376E3}" type="slidenum">
              <a:rPr lang="en-IN" altLang="en-US">
                <a:solidFill>
                  <a:srgbClr val="D38E27"/>
                </a:solidFill>
              </a:rPr>
              <a:pPr eaLnBrk="1" hangingPunct="1"/>
              <a:t>11</a:t>
            </a:fld>
            <a:endParaRPr lang="en-IN" altLang="en-US">
              <a:solidFill>
                <a:srgbClr val="D38E27"/>
              </a:solidFill>
            </a:endParaRPr>
          </a:p>
        </p:txBody>
      </p:sp>
    </p:spTree>
  </p:cSld>
  <p:clrMapOvr>
    <a:masterClrMapping/>
  </p:clrMapOvr>
  <p:transition>
    <p:checke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D814077E-3456-2948-9857-E237E218A01B}"/>
              </a:ext>
            </a:extLst>
          </p:cNvPr>
          <p:cNvSpPr>
            <a:spLocks noGrp="1"/>
          </p:cNvSpPr>
          <p:nvPr>
            <p:ph type="title"/>
          </p:nvPr>
        </p:nvSpPr>
        <p:spPr/>
        <p:txBody>
          <a:bodyPr/>
          <a:lstStyle/>
          <a:p>
            <a:pPr eaLnBrk="1" fontAlgn="auto" hangingPunct="1">
              <a:spcAft>
                <a:spcPts val="0"/>
              </a:spcAft>
              <a:defRPr/>
            </a:pPr>
            <a:r>
              <a:rPr lang="en-IN"/>
              <a:t>Regulation no 2 (Definitions)</a:t>
            </a:r>
          </a:p>
        </p:txBody>
      </p:sp>
      <p:sp>
        <p:nvSpPr>
          <p:cNvPr id="21507" name="Content Placeholder 2">
            <a:extLst>
              <a:ext uri="{FF2B5EF4-FFF2-40B4-BE49-F238E27FC236}">
                <a16:creationId xmlns:a16="http://schemas.microsoft.com/office/drawing/2014/main" id="{8C22C60E-99D7-7640-ABFD-733A0FC461F7}"/>
              </a:ext>
            </a:extLst>
          </p:cNvPr>
          <p:cNvSpPr>
            <a:spLocks noGrp="1"/>
          </p:cNvSpPr>
          <p:nvPr>
            <p:ph idx="1"/>
          </p:nvPr>
        </p:nvSpPr>
        <p:spPr>
          <a:xfrm>
            <a:off x="457200" y="1268413"/>
            <a:ext cx="8229600" cy="4857750"/>
          </a:xfrm>
        </p:spPr>
        <p:txBody>
          <a:bodyPr/>
          <a:lstStyle/>
          <a:p>
            <a:pPr marL="342900" lvl="2" indent="-342900" algn="just" eaLnBrk="1" hangingPunct="1">
              <a:buFont typeface="Arial" panose="020B0604020202020204" pitchFamily="34" charset="0"/>
              <a:buNone/>
            </a:pPr>
            <a:r>
              <a:rPr lang="en-IN" altLang="en-US" sz="2800" b="1"/>
              <a:t>Broker Qualified Person: </a:t>
            </a:r>
            <a:r>
              <a:rPr lang="en-US" altLang="en-US" sz="2800"/>
              <a:t>means an individual who is an employee or director of the insurance broker engaged in solicitation and procurement of insurance business and who has undergone training and passed the examination specified for them;</a:t>
            </a:r>
          </a:p>
          <a:p>
            <a:pPr marL="342900" lvl="2" indent="-342900" algn="just" eaLnBrk="1" hangingPunct="1">
              <a:buFont typeface="Arial" panose="020B0604020202020204" pitchFamily="34" charset="0"/>
              <a:buNone/>
            </a:pPr>
            <a:r>
              <a:rPr lang="en-US" altLang="en-US" sz="2800"/>
              <a:t>Refer Reg 13(6) where all policies to be tagged to Broker qualified person      </a:t>
            </a:r>
            <a:endParaRPr lang="en-IN" altLang="en-US" sz="2800"/>
          </a:p>
        </p:txBody>
      </p:sp>
      <p:sp>
        <p:nvSpPr>
          <p:cNvPr id="5" name="Footer Placeholder 4">
            <a:extLst>
              <a:ext uri="{FF2B5EF4-FFF2-40B4-BE49-F238E27FC236}">
                <a16:creationId xmlns:a16="http://schemas.microsoft.com/office/drawing/2014/main" id="{5A74A6C9-EDB1-0C45-A757-956DF1F20B83}"/>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9DC527F0-5D7B-6846-B577-18D002AE55CA}"/>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0BCCEC0-357B-2943-84E3-C52DCE400114}" type="slidenum">
              <a:rPr lang="en-IN" altLang="en-US">
                <a:solidFill>
                  <a:srgbClr val="D38E27"/>
                </a:solidFill>
              </a:rPr>
              <a:pPr eaLnBrk="1" hangingPunct="1"/>
              <a:t>12</a:t>
            </a:fld>
            <a:endParaRPr lang="en-IN" altLang="en-US">
              <a:solidFill>
                <a:srgbClr val="D38E27"/>
              </a:solidFill>
            </a:endParaRPr>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3C0E2C24-BA33-3444-9C8D-0F0491886C2E}"/>
              </a:ext>
            </a:extLst>
          </p:cNvPr>
          <p:cNvSpPr>
            <a:spLocks noGrp="1"/>
          </p:cNvSpPr>
          <p:nvPr>
            <p:ph type="title"/>
          </p:nvPr>
        </p:nvSpPr>
        <p:spPr/>
        <p:txBody>
          <a:bodyPr/>
          <a:lstStyle/>
          <a:p>
            <a:pPr eaLnBrk="1" fontAlgn="auto" hangingPunct="1">
              <a:spcAft>
                <a:spcPts val="0"/>
              </a:spcAft>
              <a:defRPr/>
            </a:pPr>
            <a:r>
              <a:rPr lang="en-IN"/>
              <a:t>Regulation no 2 (Definitions)</a:t>
            </a:r>
          </a:p>
        </p:txBody>
      </p:sp>
      <p:sp>
        <p:nvSpPr>
          <p:cNvPr id="22531" name="Content Placeholder 2">
            <a:extLst>
              <a:ext uri="{FF2B5EF4-FFF2-40B4-BE49-F238E27FC236}">
                <a16:creationId xmlns:a16="http://schemas.microsoft.com/office/drawing/2014/main" id="{C1DBBCF2-1288-2E40-A202-9BF324AB36C2}"/>
              </a:ext>
            </a:extLst>
          </p:cNvPr>
          <p:cNvSpPr>
            <a:spLocks noGrp="1"/>
          </p:cNvSpPr>
          <p:nvPr>
            <p:ph idx="1"/>
          </p:nvPr>
        </p:nvSpPr>
        <p:spPr>
          <a:xfrm>
            <a:off x="457200" y="1268413"/>
            <a:ext cx="8229600" cy="4857750"/>
          </a:xfrm>
        </p:spPr>
        <p:txBody>
          <a:bodyPr/>
          <a:lstStyle/>
          <a:p>
            <a:pPr algn="just" eaLnBrk="1" hangingPunct="1">
              <a:buFont typeface="Arial" panose="020B0604020202020204" pitchFamily="34" charset="0"/>
              <a:buNone/>
            </a:pPr>
            <a:r>
              <a:rPr lang="en-US" altLang="en-US" sz="2800" b="1"/>
              <a:t>Fee </a:t>
            </a:r>
            <a:r>
              <a:rPr lang="en-US" altLang="en-US" sz="2800"/>
              <a:t>: means payment received by the insurance broker from the client for undertaking any of the services provided to the client, as permitted under these regulations, including claims consultancy, risk management service or other similar services which is not a percentage of premium or claim amount.</a:t>
            </a:r>
            <a:r>
              <a:rPr lang="en-IN" altLang="en-US" sz="2800"/>
              <a:t> </a:t>
            </a:r>
          </a:p>
          <a:p>
            <a:pPr algn="just" eaLnBrk="1" hangingPunct="1">
              <a:buFont typeface="Arial" panose="020B0604020202020204" pitchFamily="34" charset="0"/>
              <a:buNone/>
            </a:pPr>
            <a:r>
              <a:rPr lang="en-IN" altLang="en-US" sz="2800"/>
              <a:t>Refer 27 for risk management and 28 for claim consultancy  </a:t>
            </a:r>
          </a:p>
        </p:txBody>
      </p:sp>
      <p:sp>
        <p:nvSpPr>
          <p:cNvPr id="5" name="Footer Placeholder 4">
            <a:extLst>
              <a:ext uri="{FF2B5EF4-FFF2-40B4-BE49-F238E27FC236}">
                <a16:creationId xmlns:a16="http://schemas.microsoft.com/office/drawing/2014/main" id="{E5A27313-F087-944D-B77A-E25349F31F64}"/>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17903AFE-4BE6-2D47-B469-8EF4F5E13566}"/>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B4C1A69-224B-EC42-A1F0-83C48936E58C}" type="slidenum">
              <a:rPr lang="en-IN" altLang="en-US">
                <a:solidFill>
                  <a:srgbClr val="D38E27"/>
                </a:solidFill>
              </a:rPr>
              <a:pPr eaLnBrk="1" hangingPunct="1"/>
              <a:t>13</a:t>
            </a:fld>
            <a:endParaRPr lang="en-IN" altLang="en-US">
              <a:solidFill>
                <a:srgbClr val="D38E27"/>
              </a:solidFill>
            </a:endParaRPr>
          </a:p>
        </p:txBody>
      </p:sp>
    </p:spTree>
  </p:cSld>
  <p:clrMapOvr>
    <a:masterClrMapping/>
  </p:clrMapOvr>
  <p:transition>
    <p:wheel spokes="8"/>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32FABB9E-8B5A-E747-9D77-1EF83C78F6E9}"/>
              </a:ext>
            </a:extLst>
          </p:cNvPr>
          <p:cNvSpPr>
            <a:spLocks noGrp="1"/>
          </p:cNvSpPr>
          <p:nvPr>
            <p:ph type="title"/>
          </p:nvPr>
        </p:nvSpPr>
        <p:spPr/>
        <p:txBody>
          <a:bodyPr/>
          <a:lstStyle/>
          <a:p>
            <a:pPr eaLnBrk="1" fontAlgn="auto" hangingPunct="1">
              <a:spcAft>
                <a:spcPts val="0"/>
              </a:spcAft>
              <a:defRPr/>
            </a:pPr>
            <a:r>
              <a:rPr lang="en-IN"/>
              <a:t>Regulation no 2 (Definitions)</a:t>
            </a:r>
          </a:p>
        </p:txBody>
      </p:sp>
      <p:sp>
        <p:nvSpPr>
          <p:cNvPr id="23555" name="Content Placeholder 2">
            <a:extLst>
              <a:ext uri="{FF2B5EF4-FFF2-40B4-BE49-F238E27FC236}">
                <a16:creationId xmlns:a16="http://schemas.microsoft.com/office/drawing/2014/main" id="{F587E8AB-FD58-9741-98E8-638BCAD3BC31}"/>
              </a:ext>
            </a:extLst>
          </p:cNvPr>
          <p:cNvSpPr>
            <a:spLocks noGrp="1"/>
          </p:cNvSpPr>
          <p:nvPr>
            <p:ph idx="1"/>
          </p:nvPr>
        </p:nvSpPr>
        <p:spPr>
          <a:xfrm>
            <a:off x="457200" y="1268413"/>
            <a:ext cx="8229600" cy="4857750"/>
          </a:xfrm>
        </p:spPr>
        <p:txBody>
          <a:bodyPr/>
          <a:lstStyle/>
          <a:p>
            <a:pPr marL="342900" lvl="2" indent="-342900" algn="just" eaLnBrk="1" hangingPunct="1"/>
            <a:r>
              <a:rPr lang="en-US" altLang="en-US" sz="2800" b="1"/>
              <a:t>Key Management Person;</a:t>
            </a:r>
            <a:r>
              <a:rPr lang="en-US" altLang="en-US" sz="2800"/>
              <a:t> includes Chief Executive Officer, Chief Marketing Officer, Chief Finance Officer, Chief Technical Officer/ Head-IT, Head-Reinsurance and Compliance Officer.</a:t>
            </a:r>
          </a:p>
          <a:p>
            <a:pPr eaLnBrk="1" hangingPunct="1">
              <a:buFont typeface="Arial" panose="020B0604020202020204" pitchFamily="34" charset="0"/>
              <a:buNone/>
            </a:pPr>
            <a:r>
              <a:rPr lang="en-US" altLang="en-US"/>
              <a:t>For whom the Fit and Proper Criteria form to be submitted   </a:t>
            </a:r>
            <a:endParaRPr lang="en-IN" altLang="en-US" sz="2800"/>
          </a:p>
          <a:p>
            <a:pPr marL="342900" lvl="2" indent="-342900" algn="just" eaLnBrk="1" hangingPunct="1"/>
            <a:endParaRPr lang="en-IN" altLang="en-US" sz="2800"/>
          </a:p>
        </p:txBody>
      </p:sp>
      <p:sp>
        <p:nvSpPr>
          <p:cNvPr id="5" name="Footer Placeholder 4">
            <a:extLst>
              <a:ext uri="{FF2B5EF4-FFF2-40B4-BE49-F238E27FC236}">
                <a16:creationId xmlns:a16="http://schemas.microsoft.com/office/drawing/2014/main" id="{6B2AB052-F33F-BB41-8E82-44DDD71A76E8}"/>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D18B45C8-3E88-8941-A6D0-D7E51497ACBE}"/>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9E6EC8E-8915-9C4E-B46E-B003E5E5FD73}" type="slidenum">
              <a:rPr lang="en-IN" altLang="en-US">
                <a:solidFill>
                  <a:srgbClr val="D38E27"/>
                </a:solidFill>
              </a:rPr>
              <a:pPr eaLnBrk="1" hangingPunct="1"/>
              <a:t>14</a:t>
            </a:fld>
            <a:endParaRPr lang="en-IN" altLang="en-US">
              <a:solidFill>
                <a:srgbClr val="D38E27"/>
              </a:solidFill>
            </a:endParaRPr>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E97A772B-41D9-5E42-8AB5-3D46E36F507D}"/>
              </a:ext>
            </a:extLst>
          </p:cNvPr>
          <p:cNvSpPr>
            <a:spLocks noGrp="1"/>
          </p:cNvSpPr>
          <p:nvPr>
            <p:ph type="title"/>
          </p:nvPr>
        </p:nvSpPr>
        <p:spPr/>
        <p:txBody>
          <a:bodyPr/>
          <a:lstStyle/>
          <a:p>
            <a:pPr eaLnBrk="1" fontAlgn="auto" hangingPunct="1">
              <a:spcAft>
                <a:spcPts val="0"/>
              </a:spcAft>
              <a:defRPr/>
            </a:pPr>
            <a:r>
              <a:rPr lang="en-IN"/>
              <a:t>Regulation no 2 (Definitions)</a:t>
            </a:r>
          </a:p>
        </p:txBody>
      </p:sp>
      <p:sp>
        <p:nvSpPr>
          <p:cNvPr id="15363" name="Content Placeholder 2">
            <a:extLst>
              <a:ext uri="{FF2B5EF4-FFF2-40B4-BE49-F238E27FC236}">
                <a16:creationId xmlns:a16="http://schemas.microsoft.com/office/drawing/2014/main" id="{F231793B-D54A-0E4C-A51E-890410DF7FDC}"/>
              </a:ext>
            </a:extLst>
          </p:cNvPr>
          <p:cNvSpPr>
            <a:spLocks noGrp="1"/>
          </p:cNvSpPr>
          <p:nvPr>
            <p:ph idx="1"/>
          </p:nvPr>
        </p:nvSpPr>
        <p:spPr>
          <a:xfrm>
            <a:off x="457200" y="1268413"/>
            <a:ext cx="8229600" cy="4857750"/>
          </a:xfrm>
        </p:spPr>
        <p:txBody>
          <a:bodyPr rtlCol="0">
            <a:normAutofit lnSpcReduction="10000"/>
          </a:bodyPr>
          <a:lstStyle/>
          <a:p>
            <a:pPr algn="just" eaLnBrk="1" fontAlgn="auto" hangingPunct="1">
              <a:spcAft>
                <a:spcPts val="0"/>
              </a:spcAft>
              <a:buFont typeface="Wingdings 2"/>
              <a:buChar char=""/>
              <a:defRPr/>
            </a:pPr>
            <a:r>
              <a:rPr lang="en-US" sz="2800" b="1"/>
              <a:t>"Principal Officer"</a:t>
            </a:r>
            <a:r>
              <a:rPr lang="en-US" sz="2800"/>
              <a:t> means - an officer in an executive role designated as such for the purpose of performing the duties and responsibilities as specified in these regulations to carry out the functions of an insurance broker and who shall be the chief executive officer or a whole-time director or managing director, managing partner or a managing trustee or such individual appointed / engaged exclusively to carry out the functions of an insurance broker;</a:t>
            </a:r>
            <a:endParaRPr lang="en-IN" sz="2400"/>
          </a:p>
          <a:p>
            <a:pPr eaLnBrk="1" fontAlgn="auto" hangingPunct="1">
              <a:spcAft>
                <a:spcPts val="0"/>
              </a:spcAft>
              <a:buFont typeface="Arial" charset="0"/>
              <a:buNone/>
              <a:defRPr/>
            </a:pPr>
            <a:r>
              <a:rPr lang="en-US"/>
              <a:t> </a:t>
            </a:r>
            <a:endParaRPr lang="en-IN" sz="2800"/>
          </a:p>
          <a:p>
            <a:pPr marL="342900" lvl="2" indent="-342900" algn="just" eaLnBrk="1" fontAlgn="auto" hangingPunct="1">
              <a:spcAft>
                <a:spcPts val="0"/>
              </a:spcAft>
              <a:buFont typeface="Wingdings 2"/>
              <a:buChar char=""/>
              <a:defRPr/>
            </a:pPr>
            <a:endParaRPr lang="en-IN" sz="2800"/>
          </a:p>
        </p:txBody>
      </p:sp>
      <p:sp>
        <p:nvSpPr>
          <p:cNvPr id="5" name="Footer Placeholder 4">
            <a:extLst>
              <a:ext uri="{FF2B5EF4-FFF2-40B4-BE49-F238E27FC236}">
                <a16:creationId xmlns:a16="http://schemas.microsoft.com/office/drawing/2014/main" id="{8FAB4AC0-2F57-2244-A640-FC6FA05B318E}"/>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8E15B9F9-A3A0-8E42-BD60-7035E07FCF81}"/>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BB31DF4-55B2-574E-B770-E2ACF8B783E6}" type="slidenum">
              <a:rPr lang="en-IN" altLang="en-US">
                <a:solidFill>
                  <a:srgbClr val="D38E27"/>
                </a:solidFill>
              </a:rPr>
              <a:pPr eaLnBrk="1" hangingPunct="1"/>
              <a:t>15</a:t>
            </a:fld>
            <a:endParaRPr lang="en-IN" altLang="en-US">
              <a:solidFill>
                <a:srgbClr val="D38E27"/>
              </a:solidFill>
            </a:endParaRPr>
          </a:p>
        </p:txBody>
      </p:sp>
    </p:spTree>
  </p:cSld>
  <p:clrMapOvr>
    <a:masterClrMapping/>
  </p:clrMapOvr>
  <p:transition>
    <p:blinds dir="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47F698D8-8976-B244-B95A-5C6C154F3370}"/>
              </a:ext>
            </a:extLst>
          </p:cNvPr>
          <p:cNvSpPr>
            <a:spLocks noGrp="1"/>
          </p:cNvSpPr>
          <p:nvPr>
            <p:ph type="title"/>
          </p:nvPr>
        </p:nvSpPr>
        <p:spPr/>
        <p:txBody>
          <a:bodyPr/>
          <a:lstStyle/>
          <a:p>
            <a:pPr eaLnBrk="1" fontAlgn="auto" hangingPunct="1">
              <a:spcAft>
                <a:spcPts val="0"/>
              </a:spcAft>
              <a:defRPr/>
            </a:pPr>
            <a:r>
              <a:rPr lang="en-IN"/>
              <a:t>Regulation no 3</a:t>
            </a:r>
          </a:p>
        </p:txBody>
      </p:sp>
      <p:sp>
        <p:nvSpPr>
          <p:cNvPr id="25603" name="Content Placeholder 2">
            <a:extLst>
              <a:ext uri="{FF2B5EF4-FFF2-40B4-BE49-F238E27FC236}">
                <a16:creationId xmlns:a16="http://schemas.microsoft.com/office/drawing/2014/main" id="{DCD9BE69-E814-7742-BD4F-33B2072D04AE}"/>
              </a:ext>
            </a:extLst>
          </p:cNvPr>
          <p:cNvSpPr>
            <a:spLocks noGrp="1"/>
          </p:cNvSpPr>
          <p:nvPr>
            <p:ph idx="1"/>
          </p:nvPr>
        </p:nvSpPr>
        <p:spPr>
          <a:xfrm>
            <a:off x="395288" y="1236663"/>
            <a:ext cx="8229600" cy="4929187"/>
          </a:xfrm>
        </p:spPr>
        <p:txBody>
          <a:bodyPr/>
          <a:lstStyle/>
          <a:p>
            <a:pPr marL="0" lvl="2" indent="0" eaLnBrk="1" hangingPunct="1">
              <a:buFont typeface="Wingdings" pitchFamily="2" charset="2"/>
              <a:buChar char="Ø"/>
            </a:pPr>
            <a:r>
              <a:rPr lang="en-US" altLang="en-US" b="1"/>
              <a:t>Categories of the Insurance Brokers </a:t>
            </a:r>
          </a:p>
          <a:p>
            <a:pPr marL="0" lvl="2" indent="0" eaLnBrk="1" hangingPunct="1">
              <a:buFont typeface="Arial" panose="020B0604020202020204" pitchFamily="34" charset="0"/>
              <a:buNone/>
            </a:pPr>
            <a:r>
              <a:rPr lang="en-US" altLang="en-US" b="1"/>
              <a:t>1, Direct broker (life)</a:t>
            </a:r>
            <a:endParaRPr lang="en-IN" altLang="en-US" sz="2000" b="1"/>
          </a:p>
          <a:p>
            <a:pPr marL="0" lvl="2" indent="0" eaLnBrk="1" hangingPunct="1">
              <a:buFont typeface="Arial" panose="020B0604020202020204" pitchFamily="34" charset="0"/>
              <a:buNone/>
            </a:pPr>
            <a:r>
              <a:rPr lang="en-US" altLang="en-US" b="1"/>
              <a:t>2, Direct broker (general)</a:t>
            </a:r>
            <a:endParaRPr lang="en-IN" altLang="en-US" sz="2000" b="1"/>
          </a:p>
          <a:p>
            <a:pPr marL="0" lvl="2" indent="0" eaLnBrk="1" hangingPunct="1">
              <a:buFont typeface="Arial" panose="020B0604020202020204" pitchFamily="34" charset="0"/>
              <a:buNone/>
            </a:pPr>
            <a:r>
              <a:rPr lang="en-US" altLang="en-US" b="1"/>
              <a:t>3, Direct broker (life &amp; general)</a:t>
            </a:r>
            <a:endParaRPr lang="en-IN" altLang="en-US" sz="2000" b="1"/>
          </a:p>
          <a:p>
            <a:pPr marL="0" lvl="2" indent="0" eaLnBrk="1" hangingPunct="1">
              <a:buFont typeface="Arial" panose="020B0604020202020204" pitchFamily="34" charset="0"/>
              <a:buNone/>
            </a:pPr>
            <a:r>
              <a:rPr lang="en-US" altLang="en-US" b="1"/>
              <a:t>4, Reinsurance broker</a:t>
            </a:r>
            <a:endParaRPr lang="en-IN" altLang="en-US" sz="2000" b="1"/>
          </a:p>
          <a:p>
            <a:pPr marL="0" lvl="2" indent="0" eaLnBrk="1" hangingPunct="1">
              <a:buFont typeface="Arial" panose="020B0604020202020204" pitchFamily="34" charset="0"/>
              <a:buNone/>
            </a:pPr>
            <a:r>
              <a:rPr lang="en-US" altLang="en-US" b="1"/>
              <a:t>5, Composite broker</a:t>
            </a:r>
            <a:endParaRPr lang="en-IN" altLang="en-US" sz="2000" b="1"/>
          </a:p>
          <a:p>
            <a:pPr eaLnBrk="1" hangingPunct="1"/>
            <a:r>
              <a:rPr lang="en-IN" altLang="en-US"/>
              <a:t>If any group is having license under any other insurance intermediaries including insurance broking the  license may be granted on merit</a:t>
            </a:r>
          </a:p>
        </p:txBody>
      </p:sp>
      <p:sp>
        <p:nvSpPr>
          <p:cNvPr id="5" name="Footer Placeholder 4">
            <a:extLst>
              <a:ext uri="{FF2B5EF4-FFF2-40B4-BE49-F238E27FC236}">
                <a16:creationId xmlns:a16="http://schemas.microsoft.com/office/drawing/2014/main" id="{BEB0BEE2-BF3D-3845-AAAD-46A50227CD73}"/>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3E85E42B-C988-D14D-9E79-DD967C8EF4A3}"/>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A06F34F-36D0-CD4F-B454-82F79D0399AA}" type="slidenum">
              <a:rPr lang="en-IN" altLang="en-US">
                <a:solidFill>
                  <a:srgbClr val="D38E27"/>
                </a:solidFill>
              </a:rPr>
              <a:pPr eaLnBrk="1" hangingPunct="1"/>
              <a:t>16</a:t>
            </a:fld>
            <a:endParaRPr lang="en-IN" altLang="en-US">
              <a:solidFill>
                <a:srgbClr val="D38E27"/>
              </a:solidFill>
            </a:endParaRPr>
          </a:p>
        </p:txBody>
      </p:sp>
    </p:spTree>
  </p:cSld>
  <p:clrMapOvr>
    <a:masterClrMapping/>
  </p:clrMapOvr>
  <p:transition>
    <p:newsflash/>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84F2D4EE-62C4-B849-B0F8-EED2E306A98C}"/>
              </a:ext>
            </a:extLst>
          </p:cNvPr>
          <p:cNvSpPr>
            <a:spLocks noGrp="1"/>
          </p:cNvSpPr>
          <p:nvPr>
            <p:ph type="title"/>
          </p:nvPr>
        </p:nvSpPr>
        <p:spPr>
          <a:xfrm>
            <a:off x="457200" y="274638"/>
            <a:ext cx="8229600" cy="850900"/>
          </a:xfrm>
        </p:spPr>
        <p:txBody>
          <a:bodyPr/>
          <a:lstStyle/>
          <a:p>
            <a:pPr eaLnBrk="1" fontAlgn="auto" hangingPunct="1">
              <a:spcAft>
                <a:spcPts val="0"/>
              </a:spcAft>
              <a:defRPr/>
            </a:pPr>
            <a:r>
              <a:rPr lang="en-IN"/>
              <a:t>Regulation no. 4 (Functions)1/2</a:t>
            </a:r>
          </a:p>
        </p:txBody>
      </p:sp>
      <p:sp>
        <p:nvSpPr>
          <p:cNvPr id="26627" name="Content Placeholder 2">
            <a:extLst>
              <a:ext uri="{FF2B5EF4-FFF2-40B4-BE49-F238E27FC236}">
                <a16:creationId xmlns:a16="http://schemas.microsoft.com/office/drawing/2014/main" id="{D66328E9-76A7-D345-801E-211A1907518D}"/>
              </a:ext>
            </a:extLst>
          </p:cNvPr>
          <p:cNvSpPr>
            <a:spLocks noGrp="1"/>
          </p:cNvSpPr>
          <p:nvPr>
            <p:ph idx="1"/>
          </p:nvPr>
        </p:nvSpPr>
        <p:spPr>
          <a:xfrm>
            <a:off x="457200" y="1125538"/>
            <a:ext cx="8229600" cy="5543550"/>
          </a:xfrm>
        </p:spPr>
        <p:txBody>
          <a:bodyPr/>
          <a:lstStyle/>
          <a:p>
            <a:pPr marL="0" lvl="1" indent="0" eaLnBrk="1" hangingPunct="1">
              <a:buFont typeface="Wingdings" pitchFamily="2" charset="2"/>
              <a:buChar char="Ø"/>
            </a:pPr>
            <a:r>
              <a:rPr lang="en-US" altLang="en-US" sz="2400"/>
              <a:t>Obtaining detailed information of the client's business and risk management philosophy;</a:t>
            </a:r>
            <a:endParaRPr lang="en-IN" altLang="en-US" sz="2400"/>
          </a:p>
          <a:p>
            <a:pPr marL="0" lvl="1" indent="0" eaLnBrk="1" hangingPunct="1">
              <a:buFont typeface="Wingdings" pitchFamily="2" charset="2"/>
              <a:buChar char="Ø"/>
            </a:pPr>
            <a:r>
              <a:rPr lang="en-US" altLang="en-US" sz="2400"/>
              <a:t>Familiarizing himself with the client's business and underwriting information so that this can be explained to an insurer and others;</a:t>
            </a:r>
            <a:endParaRPr lang="en-IN" altLang="en-US" sz="2400"/>
          </a:p>
          <a:p>
            <a:pPr marL="0" lvl="1" indent="0" eaLnBrk="1" hangingPunct="1">
              <a:buFont typeface="Wingdings" pitchFamily="2" charset="2"/>
              <a:buChar char="Ø"/>
            </a:pPr>
            <a:r>
              <a:rPr lang="en-US" altLang="en-US" sz="2400"/>
              <a:t>Rendering advice on appropriate insurance cover and terms;</a:t>
            </a:r>
            <a:endParaRPr lang="en-IN" altLang="en-US" sz="2400"/>
          </a:p>
          <a:p>
            <a:pPr marL="0" lvl="1" indent="0" eaLnBrk="1" hangingPunct="1">
              <a:buFont typeface="Wingdings" pitchFamily="2" charset="2"/>
              <a:buChar char="Ø"/>
            </a:pPr>
            <a:r>
              <a:rPr lang="en-US" altLang="en-US" sz="2400"/>
              <a:t>Maintaining detailed knowledge of available insurance markets, as may be applicable;</a:t>
            </a:r>
            <a:endParaRPr lang="en-IN" altLang="en-US" sz="2400"/>
          </a:p>
          <a:p>
            <a:pPr marL="0" lvl="1" indent="0" eaLnBrk="1" hangingPunct="1">
              <a:buFont typeface="Wingdings" pitchFamily="2" charset="2"/>
              <a:buChar char="Ø"/>
            </a:pPr>
            <a:r>
              <a:rPr lang="en-US" altLang="en-US" sz="2400"/>
              <a:t>Submitting quotation received from insurer/s for consideration of a client;</a:t>
            </a:r>
            <a:endParaRPr lang="en-IN" altLang="en-US" sz="2400"/>
          </a:p>
          <a:p>
            <a:pPr marL="0" lvl="1" indent="0" eaLnBrk="1" hangingPunct="1">
              <a:buFont typeface="Wingdings" pitchFamily="2" charset="2"/>
              <a:buChar char="Ø"/>
            </a:pPr>
            <a:r>
              <a:rPr lang="en-US" altLang="en-US" sz="2400"/>
              <a:t>Providing requisite underwriting information as required by an insurer in assessing the risk to decide pricing terms and conditions for cover;</a:t>
            </a:r>
            <a:endParaRPr lang="en-IN" altLang="en-US" sz="2400"/>
          </a:p>
          <a:p>
            <a:pPr eaLnBrk="1" hangingPunct="1">
              <a:buFont typeface="Arial" panose="020B0604020202020204" pitchFamily="34" charset="0"/>
              <a:buNone/>
            </a:pPr>
            <a:endParaRPr lang="en-IN" altLang="en-US"/>
          </a:p>
        </p:txBody>
      </p:sp>
      <p:sp>
        <p:nvSpPr>
          <p:cNvPr id="5" name="Footer Placeholder 4">
            <a:extLst>
              <a:ext uri="{FF2B5EF4-FFF2-40B4-BE49-F238E27FC236}">
                <a16:creationId xmlns:a16="http://schemas.microsoft.com/office/drawing/2014/main" id="{D11E6C9E-C15A-DF4F-8E9C-93E4925037CC}"/>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BA08FAD7-7E41-CB4D-89AF-0BD660293982}"/>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5DCB469-EB29-094D-A63A-6E4433462C2F}" type="slidenum">
              <a:rPr lang="en-IN" altLang="en-US">
                <a:solidFill>
                  <a:srgbClr val="D38E27"/>
                </a:solidFill>
              </a:rPr>
              <a:pPr eaLnBrk="1" hangingPunct="1"/>
              <a:t>17</a:t>
            </a:fld>
            <a:endParaRPr lang="en-IN" altLang="en-US">
              <a:solidFill>
                <a:srgbClr val="D38E27"/>
              </a:solidFill>
            </a:endParaRPr>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FB597D75-91CA-3545-AADD-6295AD899503}"/>
              </a:ext>
            </a:extLst>
          </p:cNvPr>
          <p:cNvSpPr>
            <a:spLocks noGrp="1"/>
          </p:cNvSpPr>
          <p:nvPr>
            <p:ph type="title"/>
          </p:nvPr>
        </p:nvSpPr>
        <p:spPr/>
        <p:txBody>
          <a:bodyPr/>
          <a:lstStyle/>
          <a:p>
            <a:pPr eaLnBrk="1" fontAlgn="auto" hangingPunct="1">
              <a:spcAft>
                <a:spcPts val="0"/>
              </a:spcAft>
              <a:defRPr/>
            </a:pPr>
            <a:r>
              <a:rPr lang="en-IN"/>
              <a:t>Regulation no. 4-Functions2/2</a:t>
            </a:r>
          </a:p>
        </p:txBody>
      </p:sp>
      <p:sp>
        <p:nvSpPr>
          <p:cNvPr id="27651" name="Content Placeholder 2">
            <a:extLst>
              <a:ext uri="{FF2B5EF4-FFF2-40B4-BE49-F238E27FC236}">
                <a16:creationId xmlns:a16="http://schemas.microsoft.com/office/drawing/2014/main" id="{E2AC7EC9-B999-7A41-B7E5-A92A9FF60B57}"/>
              </a:ext>
            </a:extLst>
          </p:cNvPr>
          <p:cNvSpPr>
            <a:spLocks noGrp="1"/>
          </p:cNvSpPr>
          <p:nvPr>
            <p:ph idx="1"/>
          </p:nvPr>
        </p:nvSpPr>
        <p:spPr/>
        <p:txBody>
          <a:bodyPr/>
          <a:lstStyle/>
          <a:p>
            <a:pPr lvl="1" algn="just" eaLnBrk="1" hangingPunct="1"/>
            <a:r>
              <a:rPr lang="en-US" altLang="en-US" sz="2400" b="1"/>
              <a:t>Acting promptly on instructions from a client and providing him written acknowledgements and progress reports;</a:t>
            </a:r>
            <a:endParaRPr lang="en-IN" altLang="en-US" sz="2400" b="1"/>
          </a:p>
          <a:p>
            <a:pPr lvl="1" algn="just" eaLnBrk="1" hangingPunct="1"/>
            <a:r>
              <a:rPr lang="en-US" altLang="en-US" sz="2400" b="1"/>
              <a:t>Assisting clients in paying premium under section 64VB of Insurance Act, 1938 (4 of 1938);</a:t>
            </a:r>
            <a:endParaRPr lang="en-IN" altLang="en-US" sz="2400" b="1"/>
          </a:p>
          <a:p>
            <a:pPr lvl="1" algn="just" eaLnBrk="1" hangingPunct="1"/>
            <a:r>
              <a:rPr lang="en-US" altLang="en-US" sz="2400" b="1"/>
              <a:t>Assisting in the negotiation of the claims;</a:t>
            </a:r>
            <a:endParaRPr lang="en-IN" altLang="en-US" sz="2400" b="1"/>
          </a:p>
          <a:p>
            <a:pPr lvl="1" algn="just" eaLnBrk="1" hangingPunct="1"/>
            <a:r>
              <a:rPr lang="en-US" altLang="en-US" sz="2400" b="1"/>
              <a:t>Maintaining proper records of claims;</a:t>
            </a:r>
            <a:endParaRPr lang="en-IN" altLang="en-US" sz="2400" b="1"/>
          </a:p>
          <a:p>
            <a:pPr lvl="1" algn="just" eaLnBrk="1" hangingPunct="1"/>
            <a:r>
              <a:rPr lang="en-US" altLang="en-US" sz="2400" b="1"/>
              <a:t>Assisting in opening of e-insurance accounts;</a:t>
            </a:r>
            <a:endParaRPr lang="en-IN" altLang="en-US" sz="2400" b="1"/>
          </a:p>
          <a:p>
            <a:pPr lvl="1" algn="just" eaLnBrk="1" hangingPunct="1"/>
            <a:r>
              <a:rPr lang="en-US" altLang="en-US" sz="2400" b="1"/>
              <a:t>Assisting in issuing e-insurance policies; and</a:t>
            </a:r>
            <a:endParaRPr lang="en-IN" altLang="en-US" sz="2400" b="1"/>
          </a:p>
          <a:p>
            <a:pPr lvl="1" algn="just" eaLnBrk="1" hangingPunct="1"/>
            <a:r>
              <a:rPr lang="en-US" altLang="en-US" sz="2400" b="1"/>
              <a:t>Any other function which the Authority may specify.</a:t>
            </a:r>
            <a:endParaRPr lang="en-IN" altLang="en-US" sz="2400" b="1"/>
          </a:p>
          <a:p>
            <a:pPr eaLnBrk="1" hangingPunct="1">
              <a:buFont typeface="Arial" panose="020B0604020202020204" pitchFamily="34" charset="0"/>
              <a:buNone/>
            </a:pPr>
            <a:endParaRPr lang="en-IN" altLang="en-US" sz="1800"/>
          </a:p>
          <a:p>
            <a:pPr eaLnBrk="1" hangingPunct="1"/>
            <a:endParaRPr lang="en-IN" altLang="en-US" sz="6600"/>
          </a:p>
        </p:txBody>
      </p:sp>
      <p:sp>
        <p:nvSpPr>
          <p:cNvPr id="5" name="Footer Placeholder 4">
            <a:extLst>
              <a:ext uri="{FF2B5EF4-FFF2-40B4-BE49-F238E27FC236}">
                <a16:creationId xmlns:a16="http://schemas.microsoft.com/office/drawing/2014/main" id="{A8937575-73A1-5A4F-9007-EEF39C5EFF99}"/>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B53F70CA-7EFD-5148-9410-3D9A52F0FD58}"/>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50F9477-F569-9F43-8C2D-668572897FE2}" type="slidenum">
              <a:rPr lang="en-IN" altLang="en-US">
                <a:solidFill>
                  <a:srgbClr val="D38E27"/>
                </a:solidFill>
              </a:rPr>
              <a:pPr eaLnBrk="1" hangingPunct="1"/>
              <a:t>18</a:t>
            </a:fld>
            <a:endParaRPr lang="en-IN" altLang="en-US">
              <a:solidFill>
                <a:srgbClr val="D38E27"/>
              </a:solidFill>
            </a:endParaRPr>
          </a:p>
        </p:txBody>
      </p:sp>
    </p:spTree>
  </p:cSld>
  <p:clrMapOvr>
    <a:masterClrMapping/>
  </p:clrMapOvr>
  <p:transition>
    <p:wheel spokes="3"/>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101125FF-8C99-CD48-9C59-21B9B82F7553}"/>
              </a:ext>
            </a:extLst>
          </p:cNvPr>
          <p:cNvSpPr>
            <a:spLocks noGrp="1"/>
          </p:cNvSpPr>
          <p:nvPr>
            <p:ph type="title"/>
          </p:nvPr>
        </p:nvSpPr>
        <p:spPr/>
        <p:txBody>
          <a:bodyPr rtlCol="0">
            <a:normAutofit fontScale="90000"/>
          </a:bodyPr>
          <a:lstStyle/>
          <a:p>
            <a:pPr eaLnBrk="1" fontAlgn="auto" hangingPunct="1">
              <a:spcAft>
                <a:spcPts val="0"/>
              </a:spcAft>
              <a:defRPr/>
            </a:pPr>
            <a:r>
              <a:rPr lang="en-IN" b="1"/>
              <a:t>Regulation no. 5-New Certification of Registration  </a:t>
            </a:r>
          </a:p>
        </p:txBody>
      </p:sp>
      <p:sp>
        <p:nvSpPr>
          <p:cNvPr id="27651" name="Content Placeholder 2">
            <a:extLst>
              <a:ext uri="{FF2B5EF4-FFF2-40B4-BE49-F238E27FC236}">
                <a16:creationId xmlns:a16="http://schemas.microsoft.com/office/drawing/2014/main" id="{F93B89FE-1577-FB45-A9C4-A68124E2CBAD}"/>
              </a:ext>
            </a:extLst>
          </p:cNvPr>
          <p:cNvSpPr>
            <a:spLocks noGrp="1"/>
          </p:cNvSpPr>
          <p:nvPr>
            <p:ph idx="1"/>
          </p:nvPr>
        </p:nvSpPr>
        <p:spPr/>
        <p:txBody>
          <a:bodyPr rtlCol="0">
            <a:normAutofit fontScale="92500"/>
          </a:bodyPr>
          <a:lstStyle/>
          <a:p>
            <a:pPr eaLnBrk="1" fontAlgn="auto" hangingPunct="1">
              <a:spcAft>
                <a:spcPts val="0"/>
              </a:spcAft>
              <a:buFont typeface="Arial" pitchFamily="34" charset="0"/>
              <a:buChar char="•"/>
              <a:defRPr/>
            </a:pPr>
            <a:r>
              <a:rPr lang="en-US" sz="2400" b="1" dirty="0"/>
              <a:t>Form B- Application for Certificate of Registration </a:t>
            </a:r>
            <a:endParaRPr lang="en-IN" sz="2400" dirty="0"/>
          </a:p>
          <a:p>
            <a:pPr eaLnBrk="1" fontAlgn="auto" hangingPunct="1">
              <a:spcAft>
                <a:spcPts val="0"/>
              </a:spcAft>
              <a:buFont typeface="Arial" pitchFamily="34" charset="0"/>
              <a:buChar char="•"/>
              <a:defRPr/>
            </a:pPr>
            <a:r>
              <a:rPr lang="en-US" sz="2400" b="1" dirty="0"/>
              <a:t>Form C- Documentation &amp; Procedural Requirements  </a:t>
            </a:r>
            <a:endParaRPr lang="en-IN" sz="2400" dirty="0"/>
          </a:p>
          <a:p>
            <a:pPr eaLnBrk="1" fontAlgn="auto" hangingPunct="1">
              <a:spcAft>
                <a:spcPts val="0"/>
              </a:spcAft>
              <a:buFont typeface="Arial" pitchFamily="34" charset="0"/>
              <a:buChar char="•"/>
              <a:defRPr/>
            </a:pPr>
            <a:r>
              <a:rPr lang="en-US" sz="2400" b="1" dirty="0"/>
              <a:t>Form D- Fees and Renewal Fees</a:t>
            </a:r>
          </a:p>
          <a:p>
            <a:pPr eaLnBrk="1" fontAlgn="auto" hangingPunct="1">
              <a:spcAft>
                <a:spcPts val="0"/>
              </a:spcAft>
              <a:buFont typeface="Wingdings" pitchFamily="2" charset="2"/>
              <a:buChar char="Ø"/>
              <a:defRPr/>
            </a:pPr>
            <a:r>
              <a:rPr lang="en-US" sz="2400" b="1" dirty="0"/>
              <a:t>Direct Broker:  Rs 25000/- along with application (non refundable), Rs 50000/- on –In principle Approval, Total Rs 75000/- to be paid for getting the “ New Certification of Registration”   </a:t>
            </a:r>
          </a:p>
          <a:p>
            <a:pPr eaLnBrk="1" fontAlgn="auto" hangingPunct="1">
              <a:spcAft>
                <a:spcPts val="0"/>
              </a:spcAft>
              <a:buFont typeface="Wingdings" pitchFamily="2" charset="2"/>
              <a:buChar char="Ø"/>
              <a:defRPr/>
            </a:pPr>
            <a:r>
              <a:rPr lang="en-US" sz="2400" b="1" dirty="0"/>
              <a:t>Reinsurance Broker: Rs 50,000/- along with application(non refundable ) Rs 1,50,000/-on –in principle approval-Total Rs 2 </a:t>
            </a:r>
            <a:r>
              <a:rPr lang="en-US" sz="2400" b="1" dirty="0" err="1"/>
              <a:t>lakhs</a:t>
            </a:r>
            <a:r>
              <a:rPr lang="en-US" sz="2400" b="1" dirty="0"/>
              <a:t>  </a:t>
            </a:r>
          </a:p>
          <a:p>
            <a:pPr eaLnBrk="1" fontAlgn="auto" hangingPunct="1">
              <a:spcAft>
                <a:spcPts val="0"/>
              </a:spcAft>
              <a:buFont typeface="Wingdings" pitchFamily="2" charset="2"/>
              <a:buChar char="Ø"/>
              <a:defRPr/>
            </a:pPr>
            <a:r>
              <a:rPr lang="en-US" sz="2400" b="1" dirty="0"/>
              <a:t>Composite Broker : Rs 75000/- along with application (non refundable ) RS 2.50 </a:t>
            </a:r>
            <a:r>
              <a:rPr lang="en-US" sz="2400" b="1" dirty="0" err="1"/>
              <a:t>lakhs</a:t>
            </a:r>
            <a:r>
              <a:rPr lang="en-US" sz="2400" b="1" dirty="0"/>
              <a:t> on in principle approval-total 3.25 </a:t>
            </a:r>
            <a:r>
              <a:rPr lang="en-US" sz="2400" b="1" dirty="0" err="1"/>
              <a:t>lakhs</a:t>
            </a:r>
            <a:r>
              <a:rPr lang="en-US" sz="2400" b="1" dirty="0"/>
              <a:t>   </a:t>
            </a:r>
            <a:endParaRPr lang="en-IN" sz="2400" dirty="0"/>
          </a:p>
          <a:p>
            <a:pPr eaLnBrk="1" fontAlgn="auto" hangingPunct="1">
              <a:spcAft>
                <a:spcPts val="0"/>
              </a:spcAft>
              <a:buFont typeface="Arial" charset="0"/>
              <a:buNone/>
              <a:defRPr/>
            </a:pPr>
            <a:endParaRPr lang="en-IN" sz="2400" dirty="0"/>
          </a:p>
        </p:txBody>
      </p:sp>
      <p:sp>
        <p:nvSpPr>
          <p:cNvPr id="5" name="Footer Placeholder 4">
            <a:extLst>
              <a:ext uri="{FF2B5EF4-FFF2-40B4-BE49-F238E27FC236}">
                <a16:creationId xmlns:a16="http://schemas.microsoft.com/office/drawing/2014/main" id="{4D3430B6-EC5E-994D-9C67-D056795B4ECF}"/>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1633358C-3B2F-754E-A060-F4A3037E8E60}"/>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292A6C4-485C-A74A-B15E-372A135320EB}" type="slidenum">
              <a:rPr lang="en-IN" altLang="en-US">
                <a:solidFill>
                  <a:srgbClr val="D38E27"/>
                </a:solidFill>
              </a:rPr>
              <a:pPr eaLnBrk="1" hangingPunct="1"/>
              <a:t>19</a:t>
            </a:fld>
            <a:endParaRPr lang="en-IN" altLang="en-US">
              <a:solidFill>
                <a:srgbClr val="D38E27"/>
              </a:solidFill>
            </a:endParaRPr>
          </a:p>
        </p:txBody>
      </p:sp>
    </p:spTree>
  </p:cSld>
  <p:clrMapOvr>
    <a:masterClrMapping/>
  </p:clrMapOvr>
  <p:transition>
    <p:zoom dir="in"/>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E74F8617-2200-684F-974F-02E0FBF49958}"/>
              </a:ext>
            </a:extLst>
          </p:cNvPr>
          <p:cNvSpPr>
            <a:spLocks noGrp="1"/>
          </p:cNvSpPr>
          <p:nvPr>
            <p:ph type="title"/>
          </p:nvPr>
        </p:nvSpPr>
        <p:spPr/>
        <p:txBody>
          <a:bodyPr/>
          <a:lstStyle/>
          <a:p>
            <a:pPr eaLnBrk="1" fontAlgn="auto" hangingPunct="1">
              <a:spcAft>
                <a:spcPts val="0"/>
              </a:spcAft>
              <a:defRPr/>
            </a:pPr>
            <a:r>
              <a:rPr lang="en-IN"/>
              <a:t>Sequence of Regulations</a:t>
            </a:r>
          </a:p>
        </p:txBody>
      </p:sp>
      <p:graphicFrame>
        <p:nvGraphicFramePr>
          <p:cNvPr id="4" name="Content Placeholder 3">
            <a:extLst>
              <a:ext uri="{FF2B5EF4-FFF2-40B4-BE49-F238E27FC236}">
                <a16:creationId xmlns:a16="http://schemas.microsoft.com/office/drawing/2014/main" id="{A46A62E4-0610-6C40-9526-1232E0C9BA8F}"/>
              </a:ext>
            </a:extLst>
          </p:cNvPr>
          <p:cNvGraphicFramePr>
            <a:graphicFrameLocks noGrp="1"/>
          </p:cNvGraphicFramePr>
          <p:nvPr>
            <p:ph idx="1"/>
          </p:nvPr>
        </p:nvGraphicFramePr>
        <p:xfrm>
          <a:off x="457200" y="1123950"/>
          <a:ext cx="8147050" cy="4378325"/>
        </p:xfrm>
        <a:graphic>
          <a:graphicData uri="http://schemas.openxmlformats.org/drawingml/2006/table">
            <a:tbl>
              <a:tblPr firstRow="1" bandRow="1">
                <a:tableStyleId>{93296810-A885-4BE3-A3E7-6D5BEEA58F35}</a:tableStyleId>
              </a:tblPr>
              <a:tblGrid>
                <a:gridCol w="1162444">
                  <a:extLst>
                    <a:ext uri="{9D8B030D-6E8A-4147-A177-3AD203B41FA5}">
                      <a16:colId xmlns:a16="http://schemas.microsoft.com/office/drawing/2014/main" val="20000"/>
                    </a:ext>
                  </a:extLst>
                </a:gridCol>
                <a:gridCol w="1512131">
                  <a:extLst>
                    <a:ext uri="{9D8B030D-6E8A-4147-A177-3AD203B41FA5}">
                      <a16:colId xmlns:a16="http://schemas.microsoft.com/office/drawing/2014/main" val="20001"/>
                    </a:ext>
                  </a:extLst>
                </a:gridCol>
                <a:gridCol w="4248369">
                  <a:extLst>
                    <a:ext uri="{9D8B030D-6E8A-4147-A177-3AD203B41FA5}">
                      <a16:colId xmlns:a16="http://schemas.microsoft.com/office/drawing/2014/main" val="20002"/>
                    </a:ext>
                  </a:extLst>
                </a:gridCol>
                <a:gridCol w="1224106">
                  <a:extLst>
                    <a:ext uri="{9D8B030D-6E8A-4147-A177-3AD203B41FA5}">
                      <a16:colId xmlns:a16="http://schemas.microsoft.com/office/drawing/2014/main" val="20003"/>
                    </a:ext>
                  </a:extLst>
                </a:gridCol>
              </a:tblGrid>
              <a:tr h="557491">
                <a:tc>
                  <a:txBody>
                    <a:bodyPr/>
                    <a:lstStyle/>
                    <a:p>
                      <a:pPr algn="ctr">
                        <a:lnSpc>
                          <a:spcPct val="115000"/>
                        </a:lnSpc>
                        <a:spcAft>
                          <a:spcPts val="0"/>
                        </a:spcAft>
                      </a:pPr>
                      <a:r>
                        <a:rPr lang="en-IN" sz="1200" dirty="0"/>
                        <a:t>Chapter </a:t>
                      </a:r>
                      <a:endParaRPr lang="en-IN" sz="1100" dirty="0">
                        <a:latin typeface="Calibri"/>
                        <a:ea typeface="Calibri"/>
                        <a:cs typeface="Times New Roman"/>
                      </a:endParaRPr>
                    </a:p>
                  </a:txBody>
                  <a:tcPr marL="68578" marR="68578" marT="0" marB="0"/>
                </a:tc>
                <a:tc>
                  <a:txBody>
                    <a:bodyPr/>
                    <a:lstStyle/>
                    <a:p>
                      <a:pPr algn="ctr">
                        <a:lnSpc>
                          <a:spcPct val="115000"/>
                        </a:lnSpc>
                        <a:spcAft>
                          <a:spcPts val="0"/>
                        </a:spcAft>
                      </a:pPr>
                      <a:r>
                        <a:rPr lang="en-IN" sz="1200" dirty="0"/>
                        <a:t>Sections </a:t>
                      </a:r>
                      <a:endParaRPr lang="en-IN" sz="1100" dirty="0">
                        <a:latin typeface="Calibri"/>
                        <a:ea typeface="Calibri"/>
                        <a:cs typeface="Times New Roman"/>
                      </a:endParaRPr>
                    </a:p>
                  </a:txBody>
                  <a:tcPr marL="68578" marR="68578" marT="0" marB="0"/>
                </a:tc>
                <a:tc>
                  <a:txBody>
                    <a:bodyPr/>
                    <a:lstStyle/>
                    <a:p>
                      <a:pPr algn="ctr">
                        <a:lnSpc>
                          <a:spcPct val="115000"/>
                        </a:lnSpc>
                        <a:spcAft>
                          <a:spcPts val="0"/>
                        </a:spcAft>
                      </a:pPr>
                      <a:r>
                        <a:rPr lang="en-IN" sz="1200" dirty="0"/>
                        <a:t>Contents</a:t>
                      </a:r>
                      <a:endParaRPr lang="en-IN" sz="1100" dirty="0">
                        <a:latin typeface="Calibri"/>
                        <a:ea typeface="Calibri"/>
                        <a:cs typeface="Times New Roman"/>
                      </a:endParaRPr>
                    </a:p>
                  </a:txBody>
                  <a:tcPr marL="68578" marR="68578" marT="0" marB="0"/>
                </a:tc>
                <a:tc>
                  <a:txBody>
                    <a:bodyPr/>
                    <a:lstStyle/>
                    <a:p>
                      <a:pPr algn="ctr">
                        <a:lnSpc>
                          <a:spcPct val="115000"/>
                        </a:lnSpc>
                        <a:spcAft>
                          <a:spcPts val="0"/>
                        </a:spcAft>
                      </a:pPr>
                      <a:r>
                        <a:rPr lang="en-IN" sz="1200"/>
                        <a:t>Part</a:t>
                      </a:r>
                      <a:endParaRPr lang="en-IN" sz="1100">
                        <a:latin typeface="Calibri"/>
                        <a:ea typeface="Calibri"/>
                        <a:cs typeface="Times New Roman"/>
                      </a:endParaRPr>
                    </a:p>
                  </a:txBody>
                  <a:tcPr marL="68578" marR="68578" marT="0" marB="0"/>
                </a:tc>
                <a:extLst>
                  <a:ext uri="{0D108BD9-81ED-4DB2-BD59-A6C34878D82A}">
                    <a16:rowId xmlns:a16="http://schemas.microsoft.com/office/drawing/2014/main" val="10000"/>
                  </a:ext>
                </a:extLst>
              </a:tr>
              <a:tr h="557491">
                <a:tc>
                  <a:txBody>
                    <a:bodyPr/>
                    <a:lstStyle/>
                    <a:p>
                      <a:pPr algn="ctr">
                        <a:lnSpc>
                          <a:spcPct val="115000"/>
                        </a:lnSpc>
                        <a:spcAft>
                          <a:spcPts val="0"/>
                        </a:spcAft>
                      </a:pPr>
                      <a:r>
                        <a:rPr lang="en-IN" sz="1800" dirty="0"/>
                        <a:t>I</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dirty="0"/>
                        <a:t>2</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2400" dirty="0"/>
                        <a:t>Definitions </a:t>
                      </a:r>
                      <a:endParaRPr lang="en-IN" sz="2000" dirty="0">
                        <a:latin typeface="Calibri"/>
                        <a:ea typeface="Calibri"/>
                        <a:cs typeface="Times New Roman"/>
                      </a:endParaRPr>
                    </a:p>
                  </a:txBody>
                  <a:tcPr marL="68578" marR="68578" marT="0" marB="0"/>
                </a:tc>
                <a:tc>
                  <a:txBody>
                    <a:bodyPr/>
                    <a:lstStyle/>
                    <a:p>
                      <a:pPr algn="ctr">
                        <a:lnSpc>
                          <a:spcPct val="115000"/>
                        </a:lnSpc>
                        <a:spcAft>
                          <a:spcPts val="0"/>
                        </a:spcAft>
                      </a:pPr>
                      <a:endParaRPr lang="en-IN" sz="1600">
                        <a:latin typeface="Calibri"/>
                        <a:ea typeface="Calibri"/>
                        <a:cs typeface="Times New Roman"/>
                      </a:endParaRPr>
                    </a:p>
                  </a:txBody>
                  <a:tcPr marL="68578" marR="68578" marT="0" marB="0"/>
                </a:tc>
                <a:extLst>
                  <a:ext uri="{0D108BD9-81ED-4DB2-BD59-A6C34878D82A}">
                    <a16:rowId xmlns:a16="http://schemas.microsoft.com/office/drawing/2014/main" val="10001"/>
                  </a:ext>
                </a:extLst>
              </a:tr>
              <a:tr h="841256">
                <a:tc>
                  <a:txBody>
                    <a:bodyPr/>
                    <a:lstStyle/>
                    <a:p>
                      <a:pPr algn="ctr">
                        <a:lnSpc>
                          <a:spcPct val="115000"/>
                        </a:lnSpc>
                        <a:spcAft>
                          <a:spcPts val="0"/>
                        </a:spcAft>
                      </a:pPr>
                      <a:r>
                        <a:rPr lang="en-IN" sz="1800" dirty="0"/>
                        <a:t>II</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a:t>3 &amp; 4</a:t>
                      </a:r>
                      <a:endParaRPr lang="en-IN" sz="1600">
                        <a:latin typeface="Calibri"/>
                        <a:ea typeface="Calibri"/>
                        <a:cs typeface="Times New Roman"/>
                      </a:endParaRPr>
                    </a:p>
                  </a:txBody>
                  <a:tcPr marL="68578" marR="68578" marT="0" marB="0"/>
                </a:tc>
                <a:tc>
                  <a:txBody>
                    <a:bodyPr/>
                    <a:lstStyle/>
                    <a:p>
                      <a:pPr algn="ctr">
                        <a:lnSpc>
                          <a:spcPct val="115000"/>
                        </a:lnSpc>
                        <a:spcAft>
                          <a:spcPts val="0"/>
                        </a:spcAft>
                      </a:pPr>
                      <a:r>
                        <a:rPr lang="en-IN" sz="2400" dirty="0"/>
                        <a:t>Categories and Functions of Broker</a:t>
                      </a:r>
                      <a:endParaRPr lang="en-IN" sz="2000" dirty="0">
                        <a:latin typeface="Calibri"/>
                        <a:ea typeface="Calibri"/>
                        <a:cs typeface="Times New Roman"/>
                      </a:endParaRPr>
                    </a:p>
                  </a:txBody>
                  <a:tcPr marL="68578" marR="68578" marT="0" marB="0"/>
                </a:tc>
                <a:tc>
                  <a:txBody>
                    <a:bodyPr/>
                    <a:lstStyle/>
                    <a:p>
                      <a:pPr algn="ctr">
                        <a:lnSpc>
                          <a:spcPct val="115000"/>
                        </a:lnSpc>
                        <a:spcAft>
                          <a:spcPts val="0"/>
                        </a:spcAft>
                      </a:pPr>
                      <a:endParaRPr lang="en-IN" sz="1600">
                        <a:latin typeface="Calibri"/>
                        <a:ea typeface="Calibri"/>
                        <a:cs typeface="Times New Roman"/>
                      </a:endParaRPr>
                    </a:p>
                  </a:txBody>
                  <a:tcPr marL="68578" marR="68578" marT="0" marB="0"/>
                </a:tc>
                <a:extLst>
                  <a:ext uri="{0D108BD9-81ED-4DB2-BD59-A6C34878D82A}">
                    <a16:rowId xmlns:a16="http://schemas.microsoft.com/office/drawing/2014/main" val="10002"/>
                  </a:ext>
                </a:extLst>
              </a:tr>
              <a:tr h="632333">
                <a:tc>
                  <a:txBody>
                    <a:bodyPr/>
                    <a:lstStyle/>
                    <a:p>
                      <a:pPr algn="ctr">
                        <a:lnSpc>
                          <a:spcPct val="115000"/>
                        </a:lnSpc>
                        <a:spcAft>
                          <a:spcPts val="0"/>
                        </a:spcAft>
                      </a:pP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a:t>5 to 13</a:t>
                      </a:r>
                      <a:endParaRPr lang="en-IN" sz="1600">
                        <a:latin typeface="Calibri"/>
                        <a:ea typeface="Calibri"/>
                        <a:cs typeface="Times New Roman"/>
                      </a:endParaRPr>
                    </a:p>
                  </a:txBody>
                  <a:tcPr marL="68578" marR="68578" marT="0" marB="0"/>
                </a:tc>
                <a:tc>
                  <a:txBody>
                    <a:bodyPr/>
                    <a:lstStyle/>
                    <a:p>
                      <a:pPr algn="ctr">
                        <a:lnSpc>
                          <a:spcPct val="115000"/>
                        </a:lnSpc>
                        <a:spcAft>
                          <a:spcPts val="0"/>
                        </a:spcAft>
                      </a:pPr>
                      <a:r>
                        <a:rPr lang="en-IN" sz="2400" dirty="0"/>
                        <a:t>New certificate of Registration</a:t>
                      </a:r>
                      <a:endParaRPr lang="en-IN" sz="20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a:t>A</a:t>
                      </a:r>
                      <a:endParaRPr lang="en-IN" sz="1600">
                        <a:latin typeface="Calibri"/>
                        <a:ea typeface="Calibri"/>
                        <a:cs typeface="Times New Roman"/>
                      </a:endParaRPr>
                    </a:p>
                  </a:txBody>
                  <a:tcPr marL="68578" marR="68578" marT="0" marB="0"/>
                </a:tc>
                <a:extLst>
                  <a:ext uri="{0D108BD9-81ED-4DB2-BD59-A6C34878D82A}">
                    <a16:rowId xmlns:a16="http://schemas.microsoft.com/office/drawing/2014/main" val="10003"/>
                  </a:ext>
                </a:extLst>
              </a:tr>
              <a:tr h="948498">
                <a:tc>
                  <a:txBody>
                    <a:bodyPr/>
                    <a:lstStyle/>
                    <a:p>
                      <a:pPr algn="ctr">
                        <a:lnSpc>
                          <a:spcPct val="115000"/>
                        </a:lnSpc>
                        <a:spcAft>
                          <a:spcPts val="0"/>
                        </a:spcAft>
                      </a:pP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a:t>14 to 16</a:t>
                      </a:r>
                      <a:endParaRPr lang="en-IN" sz="1600">
                        <a:latin typeface="Calibri"/>
                        <a:ea typeface="Calibri"/>
                        <a:cs typeface="Times New Roman"/>
                      </a:endParaRPr>
                    </a:p>
                  </a:txBody>
                  <a:tcPr marL="68578" marR="68578" marT="0" marB="0"/>
                </a:tc>
                <a:tc>
                  <a:txBody>
                    <a:bodyPr/>
                    <a:lstStyle/>
                    <a:p>
                      <a:pPr algn="ctr">
                        <a:lnSpc>
                          <a:spcPct val="115000"/>
                        </a:lnSpc>
                        <a:spcAft>
                          <a:spcPts val="0"/>
                        </a:spcAft>
                      </a:pPr>
                      <a:r>
                        <a:rPr lang="en-IN" sz="2400" dirty="0"/>
                        <a:t>Renewal of Certification of Registration</a:t>
                      </a:r>
                      <a:endParaRPr lang="en-IN" sz="20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a:t>B</a:t>
                      </a:r>
                      <a:endParaRPr lang="en-IN" sz="1600">
                        <a:latin typeface="Calibri"/>
                        <a:ea typeface="Calibri"/>
                        <a:cs typeface="Times New Roman"/>
                      </a:endParaRPr>
                    </a:p>
                  </a:txBody>
                  <a:tcPr marL="68578" marR="68578" marT="0" marB="0"/>
                </a:tc>
                <a:extLst>
                  <a:ext uri="{0D108BD9-81ED-4DB2-BD59-A6C34878D82A}">
                    <a16:rowId xmlns:a16="http://schemas.microsoft.com/office/drawing/2014/main" val="10004"/>
                  </a:ext>
                </a:extLst>
              </a:tr>
              <a:tr h="841256">
                <a:tc>
                  <a:txBody>
                    <a:bodyPr/>
                    <a:lstStyle/>
                    <a:p>
                      <a:pPr algn="ctr">
                        <a:lnSpc>
                          <a:spcPct val="115000"/>
                        </a:lnSpc>
                        <a:spcAft>
                          <a:spcPts val="0"/>
                        </a:spcAft>
                      </a:pP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dirty="0"/>
                        <a:t>17</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2400" dirty="0"/>
                        <a:t>Duplicate certificate of Registration </a:t>
                      </a:r>
                      <a:endParaRPr lang="en-IN" sz="20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dirty="0"/>
                        <a:t>C</a:t>
                      </a:r>
                      <a:endParaRPr lang="en-IN" sz="1600" dirty="0">
                        <a:latin typeface="Calibri"/>
                        <a:ea typeface="Calibri"/>
                        <a:cs typeface="Times New Roman"/>
                      </a:endParaRPr>
                    </a:p>
                  </a:txBody>
                  <a:tcPr marL="68578" marR="68578" marT="0" marB="0"/>
                </a:tc>
                <a:extLst>
                  <a:ext uri="{0D108BD9-81ED-4DB2-BD59-A6C34878D82A}">
                    <a16:rowId xmlns:a16="http://schemas.microsoft.com/office/drawing/2014/main" val="10005"/>
                  </a:ext>
                </a:extLst>
              </a:tr>
            </a:tbl>
          </a:graphicData>
        </a:graphic>
      </p:graphicFrame>
      <p:sp>
        <p:nvSpPr>
          <p:cNvPr id="6" name="Footer Placeholder 5">
            <a:extLst>
              <a:ext uri="{FF2B5EF4-FFF2-40B4-BE49-F238E27FC236}">
                <a16:creationId xmlns:a16="http://schemas.microsoft.com/office/drawing/2014/main" id="{15E1F995-A17F-5140-A57B-D5822030AA88}"/>
              </a:ext>
            </a:extLst>
          </p:cNvPr>
          <p:cNvSpPr>
            <a:spLocks noGrp="1"/>
          </p:cNvSpPr>
          <p:nvPr>
            <p:ph type="ftr" sz="quarter" idx="11"/>
          </p:nvPr>
        </p:nvSpPr>
        <p:spPr/>
        <p:txBody>
          <a:bodyPr/>
          <a:lstStyle/>
          <a:p>
            <a:pPr>
              <a:defRPr/>
            </a:pPr>
            <a:r>
              <a:rPr lang="en-IN"/>
              <a:t>CMA Sudhir Kumar Jain                          VP &amp; Director IBAI</a:t>
            </a:r>
          </a:p>
        </p:txBody>
      </p:sp>
      <p:sp>
        <p:nvSpPr>
          <p:cNvPr id="5" name="Slide Number Placeholder 4">
            <a:extLst>
              <a:ext uri="{FF2B5EF4-FFF2-40B4-BE49-F238E27FC236}">
                <a16:creationId xmlns:a16="http://schemas.microsoft.com/office/drawing/2014/main" id="{877BF8C8-E64D-AF4A-AB03-CD8DB5B02CC5}"/>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84554D6-9955-554C-AE8A-EABB2FBCFBF3}" type="slidenum">
              <a:rPr lang="en-IN" altLang="en-US">
                <a:solidFill>
                  <a:srgbClr val="D38E27"/>
                </a:solidFill>
              </a:rPr>
              <a:pPr eaLnBrk="1" hangingPunct="1"/>
              <a:t>2</a:t>
            </a:fld>
            <a:endParaRPr lang="en-IN" altLang="en-US">
              <a:solidFill>
                <a:srgbClr val="D38E27"/>
              </a:solidFill>
            </a:endParaRPr>
          </a:p>
        </p:txBody>
      </p:sp>
    </p:spTree>
  </p:cSld>
  <p:clrMapOvr>
    <a:masterClrMapping/>
  </p:clrMapOvr>
  <p:transition>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C3029D13-6777-594C-A4C2-4554ED35729B}"/>
              </a:ext>
            </a:extLst>
          </p:cNvPr>
          <p:cNvSpPr>
            <a:spLocks noGrp="1"/>
          </p:cNvSpPr>
          <p:nvPr>
            <p:ph type="title"/>
          </p:nvPr>
        </p:nvSpPr>
        <p:spPr>
          <a:xfrm>
            <a:off x="457200" y="274638"/>
            <a:ext cx="8229600" cy="850900"/>
          </a:xfrm>
        </p:spPr>
        <p:txBody>
          <a:bodyPr/>
          <a:lstStyle/>
          <a:p>
            <a:pPr eaLnBrk="1" fontAlgn="auto" hangingPunct="1">
              <a:spcAft>
                <a:spcPts val="0"/>
              </a:spcAft>
              <a:defRPr/>
            </a:pPr>
            <a:r>
              <a:rPr lang="en-IN" b="1"/>
              <a:t>Regulations. </a:t>
            </a:r>
          </a:p>
        </p:txBody>
      </p:sp>
      <p:graphicFrame>
        <p:nvGraphicFramePr>
          <p:cNvPr id="5" name="Content Placeholder 4">
            <a:extLst>
              <a:ext uri="{FF2B5EF4-FFF2-40B4-BE49-F238E27FC236}">
                <a16:creationId xmlns:a16="http://schemas.microsoft.com/office/drawing/2014/main" id="{25F51DDA-3731-AF40-AAD4-73ECB56A1492}"/>
              </a:ext>
            </a:extLst>
          </p:cNvPr>
          <p:cNvGraphicFramePr>
            <a:graphicFrameLocks noGrp="1"/>
          </p:cNvGraphicFramePr>
          <p:nvPr>
            <p:ph idx="1"/>
          </p:nvPr>
        </p:nvGraphicFramePr>
        <p:xfrm>
          <a:off x="457200" y="1412875"/>
          <a:ext cx="8229600" cy="3024188"/>
        </p:xfrm>
        <a:graphic>
          <a:graphicData uri="http://schemas.openxmlformats.org/drawingml/2006/table">
            <a:tbl>
              <a:tblPr firstRow="1" bandRow="1">
                <a:tableStyleId>{5C22544A-7EE6-4342-B048-85BDC9FD1C3A}</a:tableStyleId>
              </a:tblPr>
              <a:tblGrid>
                <a:gridCol w="1090464">
                  <a:extLst>
                    <a:ext uri="{9D8B030D-6E8A-4147-A177-3AD203B41FA5}">
                      <a16:colId xmlns:a16="http://schemas.microsoft.com/office/drawing/2014/main" val="20000"/>
                    </a:ext>
                  </a:extLst>
                </a:gridCol>
                <a:gridCol w="7139136">
                  <a:extLst>
                    <a:ext uri="{9D8B030D-6E8A-4147-A177-3AD203B41FA5}">
                      <a16:colId xmlns:a16="http://schemas.microsoft.com/office/drawing/2014/main" val="20001"/>
                    </a:ext>
                  </a:extLst>
                </a:gridCol>
              </a:tblGrid>
              <a:tr h="756047">
                <a:tc>
                  <a:txBody>
                    <a:bodyPr/>
                    <a:lstStyle/>
                    <a:p>
                      <a:r>
                        <a:rPr lang="en-IN" sz="2000" dirty="0" err="1"/>
                        <a:t>Reg</a:t>
                      </a:r>
                      <a:r>
                        <a:rPr lang="en-IN" sz="2000" dirty="0"/>
                        <a:t> no</a:t>
                      </a:r>
                    </a:p>
                  </a:txBody>
                  <a:tcPr marT="45718" marB="45718"/>
                </a:tc>
                <a:tc>
                  <a:txBody>
                    <a:bodyPr/>
                    <a:lstStyle/>
                    <a:p>
                      <a:r>
                        <a:rPr lang="en-IN" sz="2000" dirty="0"/>
                        <a:t>Particulars</a:t>
                      </a:r>
                    </a:p>
                  </a:txBody>
                  <a:tcPr marT="45718" marB="45718"/>
                </a:tc>
                <a:extLst>
                  <a:ext uri="{0D108BD9-81ED-4DB2-BD59-A6C34878D82A}">
                    <a16:rowId xmlns:a16="http://schemas.microsoft.com/office/drawing/2014/main" val="10000"/>
                  </a:ext>
                </a:extLst>
              </a:tr>
              <a:tr h="756047">
                <a:tc>
                  <a:txBody>
                    <a:bodyPr/>
                    <a:lstStyle/>
                    <a:p>
                      <a:r>
                        <a:rPr lang="en-IN" sz="2000" dirty="0"/>
                        <a:t>6</a:t>
                      </a:r>
                    </a:p>
                  </a:txBody>
                  <a:tcPr marT="45718" marB="45718"/>
                </a:tc>
                <a:tc>
                  <a:txBody>
                    <a:bodyPr/>
                    <a:lstStyle/>
                    <a:p>
                      <a:r>
                        <a:rPr lang="en-IN" sz="2000" dirty="0"/>
                        <a:t>Application to conform to the requirements </a:t>
                      </a:r>
                    </a:p>
                  </a:txBody>
                  <a:tcPr marT="45718" marB="45718"/>
                </a:tc>
                <a:extLst>
                  <a:ext uri="{0D108BD9-81ED-4DB2-BD59-A6C34878D82A}">
                    <a16:rowId xmlns:a16="http://schemas.microsoft.com/office/drawing/2014/main" val="10001"/>
                  </a:ext>
                </a:extLst>
              </a:tr>
              <a:tr h="756047">
                <a:tc>
                  <a:txBody>
                    <a:bodyPr/>
                    <a:lstStyle/>
                    <a:p>
                      <a:r>
                        <a:rPr lang="en-IN" sz="2000" dirty="0"/>
                        <a:t>7</a:t>
                      </a:r>
                    </a:p>
                  </a:txBody>
                  <a:tcPr marT="45718" marB="45718"/>
                </a:tc>
                <a:tc>
                  <a:txBody>
                    <a:bodyPr/>
                    <a:lstStyle/>
                    <a:p>
                      <a:r>
                        <a:rPr lang="en-IN" sz="2000" dirty="0"/>
                        <a:t>Furnishing of information,</a:t>
                      </a:r>
                      <a:r>
                        <a:rPr lang="en-IN" sz="2000" baseline="0" dirty="0"/>
                        <a:t> clarification/persona representation</a:t>
                      </a:r>
                      <a:r>
                        <a:rPr lang="en-IN" sz="2000" dirty="0"/>
                        <a:t> </a:t>
                      </a:r>
                    </a:p>
                  </a:txBody>
                  <a:tcPr marT="45718" marB="45718"/>
                </a:tc>
                <a:extLst>
                  <a:ext uri="{0D108BD9-81ED-4DB2-BD59-A6C34878D82A}">
                    <a16:rowId xmlns:a16="http://schemas.microsoft.com/office/drawing/2014/main" val="10002"/>
                  </a:ext>
                </a:extLst>
              </a:tr>
              <a:tr h="756047">
                <a:tc>
                  <a:txBody>
                    <a:bodyPr/>
                    <a:lstStyle/>
                    <a:p>
                      <a:r>
                        <a:rPr lang="en-IN" sz="2000" dirty="0"/>
                        <a:t>8</a:t>
                      </a:r>
                    </a:p>
                  </a:txBody>
                  <a:tcPr marT="45718" marB="45718"/>
                </a:tc>
                <a:tc>
                  <a:txBody>
                    <a:bodyPr/>
                    <a:lstStyle/>
                    <a:p>
                      <a:r>
                        <a:rPr lang="en-IN" sz="2000" dirty="0"/>
                        <a:t>Consideration</a:t>
                      </a:r>
                      <a:r>
                        <a:rPr lang="en-IN" sz="2000" baseline="0" dirty="0"/>
                        <a:t> of application </a:t>
                      </a:r>
                      <a:endParaRPr lang="en-IN" sz="2000" dirty="0"/>
                    </a:p>
                  </a:txBody>
                  <a:tcPr marT="45718" marB="45718"/>
                </a:tc>
                <a:extLst>
                  <a:ext uri="{0D108BD9-81ED-4DB2-BD59-A6C34878D82A}">
                    <a16:rowId xmlns:a16="http://schemas.microsoft.com/office/drawing/2014/main" val="10003"/>
                  </a:ext>
                </a:extLst>
              </a:tr>
            </a:tbl>
          </a:graphicData>
        </a:graphic>
      </p:graphicFrame>
      <p:sp>
        <p:nvSpPr>
          <p:cNvPr id="6" name="Footer Placeholder 5">
            <a:extLst>
              <a:ext uri="{FF2B5EF4-FFF2-40B4-BE49-F238E27FC236}">
                <a16:creationId xmlns:a16="http://schemas.microsoft.com/office/drawing/2014/main" id="{65A8DEE9-4E96-E641-93BD-EE1018AB221F}"/>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CB9016EC-96E1-F049-9A5C-4573AFD476B9}"/>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F4A5A48-1977-D74B-A963-838D5A422F20}" type="slidenum">
              <a:rPr lang="en-IN" altLang="en-US">
                <a:solidFill>
                  <a:srgbClr val="D38E27"/>
                </a:solidFill>
              </a:rPr>
              <a:pPr eaLnBrk="1" hangingPunct="1"/>
              <a:t>20</a:t>
            </a:fld>
            <a:endParaRPr lang="en-IN" altLang="en-US">
              <a:solidFill>
                <a:srgbClr val="D38E27"/>
              </a:solidFill>
            </a:endParaRPr>
          </a:p>
        </p:txBody>
      </p:sp>
    </p:spTree>
  </p:cSld>
  <p:clrMapOvr>
    <a:masterClrMapping/>
  </p:clrMapOvr>
  <p:transition>
    <p:pull di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F83C8822-E9FE-E347-9ABE-89DB9A788507}"/>
              </a:ext>
            </a:extLst>
          </p:cNvPr>
          <p:cNvSpPr>
            <a:spLocks noGrp="1"/>
          </p:cNvSpPr>
          <p:nvPr>
            <p:ph type="title"/>
          </p:nvPr>
        </p:nvSpPr>
        <p:spPr/>
        <p:txBody>
          <a:bodyPr/>
          <a:lstStyle/>
          <a:p>
            <a:pPr eaLnBrk="1" fontAlgn="auto" hangingPunct="1">
              <a:spcAft>
                <a:spcPts val="0"/>
              </a:spcAft>
              <a:defRPr/>
            </a:pPr>
            <a:r>
              <a:rPr lang="en-IN"/>
              <a:t>Regulation no. 9</a:t>
            </a:r>
          </a:p>
        </p:txBody>
      </p:sp>
      <p:sp>
        <p:nvSpPr>
          <p:cNvPr id="30723" name="Content Placeholder 2">
            <a:extLst>
              <a:ext uri="{FF2B5EF4-FFF2-40B4-BE49-F238E27FC236}">
                <a16:creationId xmlns:a16="http://schemas.microsoft.com/office/drawing/2014/main" id="{451675BA-7E6E-6245-8F18-D036701589E4}"/>
              </a:ext>
            </a:extLst>
          </p:cNvPr>
          <p:cNvSpPr>
            <a:spLocks noGrp="1"/>
          </p:cNvSpPr>
          <p:nvPr>
            <p:ph idx="1"/>
          </p:nvPr>
        </p:nvSpPr>
        <p:spPr/>
        <p:txBody>
          <a:bodyPr/>
          <a:lstStyle/>
          <a:p>
            <a:pPr eaLnBrk="1" hangingPunct="1"/>
            <a:r>
              <a:rPr lang="en-IN" altLang="en-US"/>
              <a:t>If fees along with application or at the time of renewal of certificate of registration is not paid the certificate of registration will not be granted  </a:t>
            </a:r>
          </a:p>
        </p:txBody>
      </p:sp>
      <p:sp>
        <p:nvSpPr>
          <p:cNvPr id="5" name="Footer Placeholder 4">
            <a:extLst>
              <a:ext uri="{FF2B5EF4-FFF2-40B4-BE49-F238E27FC236}">
                <a16:creationId xmlns:a16="http://schemas.microsoft.com/office/drawing/2014/main" id="{45A4138E-CA09-EC4E-BDDB-0B7246C33AC8}"/>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3005EEDC-566B-F247-96F4-21C586FB10E4}"/>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C4FE89D-9F54-D741-994B-5DD449920742}" type="slidenum">
              <a:rPr lang="en-IN" altLang="en-US">
                <a:solidFill>
                  <a:srgbClr val="D38E27"/>
                </a:solidFill>
              </a:rPr>
              <a:pPr eaLnBrk="1" hangingPunct="1"/>
              <a:t>21</a:t>
            </a:fld>
            <a:endParaRPr lang="en-IN" altLang="en-US">
              <a:solidFill>
                <a:srgbClr val="D38E27"/>
              </a:solidFill>
            </a:endParaRPr>
          </a:p>
        </p:txBody>
      </p:sp>
    </p:spTree>
  </p:cSld>
  <p:clrMapOvr>
    <a:masterClrMapping/>
  </p:clrMapOvr>
  <p:transition>
    <p:cut thruBlk="1"/>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394704A0-49AB-B544-A22D-C3D48B59C96B}"/>
              </a:ext>
            </a:extLst>
          </p:cNvPr>
          <p:cNvSpPr>
            <a:spLocks noGrp="1"/>
          </p:cNvSpPr>
          <p:nvPr>
            <p:ph type="title"/>
          </p:nvPr>
        </p:nvSpPr>
        <p:spPr>
          <a:xfrm>
            <a:off x="457200" y="274638"/>
            <a:ext cx="8229600" cy="850900"/>
          </a:xfrm>
        </p:spPr>
        <p:txBody>
          <a:bodyPr/>
          <a:lstStyle/>
          <a:p>
            <a:pPr eaLnBrk="1" fontAlgn="auto" hangingPunct="1">
              <a:spcAft>
                <a:spcPts val="0"/>
              </a:spcAft>
              <a:defRPr/>
            </a:pPr>
            <a:r>
              <a:rPr lang="en-IN" b="1"/>
              <a:t>Regulations. </a:t>
            </a:r>
          </a:p>
        </p:txBody>
      </p:sp>
      <p:graphicFrame>
        <p:nvGraphicFramePr>
          <p:cNvPr id="5" name="Content Placeholder 4">
            <a:extLst>
              <a:ext uri="{FF2B5EF4-FFF2-40B4-BE49-F238E27FC236}">
                <a16:creationId xmlns:a16="http://schemas.microsoft.com/office/drawing/2014/main" id="{A557F03B-4F1E-904F-8C91-40F6B5144375}"/>
              </a:ext>
            </a:extLst>
          </p:cNvPr>
          <p:cNvGraphicFramePr>
            <a:graphicFrameLocks noGrp="1"/>
          </p:cNvGraphicFramePr>
          <p:nvPr>
            <p:ph idx="1"/>
          </p:nvPr>
        </p:nvGraphicFramePr>
        <p:xfrm>
          <a:off x="457200" y="1412875"/>
          <a:ext cx="8229600" cy="4030662"/>
        </p:xfrm>
        <a:graphic>
          <a:graphicData uri="http://schemas.openxmlformats.org/drawingml/2006/table">
            <a:tbl>
              <a:tblPr firstRow="1" bandRow="1">
                <a:tableStyleId>{5C22544A-7EE6-4342-B048-85BDC9FD1C3A}</a:tableStyleId>
              </a:tblPr>
              <a:tblGrid>
                <a:gridCol w="1090464">
                  <a:extLst>
                    <a:ext uri="{9D8B030D-6E8A-4147-A177-3AD203B41FA5}">
                      <a16:colId xmlns:a16="http://schemas.microsoft.com/office/drawing/2014/main" val="20000"/>
                    </a:ext>
                  </a:extLst>
                </a:gridCol>
                <a:gridCol w="7139136">
                  <a:extLst>
                    <a:ext uri="{9D8B030D-6E8A-4147-A177-3AD203B41FA5}">
                      <a16:colId xmlns:a16="http://schemas.microsoft.com/office/drawing/2014/main" val="20001"/>
                    </a:ext>
                  </a:extLst>
                </a:gridCol>
              </a:tblGrid>
              <a:tr h="756175">
                <a:tc>
                  <a:txBody>
                    <a:bodyPr/>
                    <a:lstStyle/>
                    <a:p>
                      <a:r>
                        <a:rPr lang="en-IN" sz="2000" dirty="0" err="1"/>
                        <a:t>Reg</a:t>
                      </a:r>
                      <a:r>
                        <a:rPr lang="en-IN" sz="2000" dirty="0"/>
                        <a:t> no</a:t>
                      </a:r>
                    </a:p>
                  </a:txBody>
                  <a:tcPr marT="45726" marB="45726"/>
                </a:tc>
                <a:tc>
                  <a:txBody>
                    <a:bodyPr/>
                    <a:lstStyle/>
                    <a:p>
                      <a:r>
                        <a:rPr lang="en-IN" sz="2000" dirty="0"/>
                        <a:t>Particulars</a:t>
                      </a:r>
                    </a:p>
                  </a:txBody>
                  <a:tcPr marT="45726" marB="45726"/>
                </a:tc>
                <a:extLst>
                  <a:ext uri="{0D108BD9-81ED-4DB2-BD59-A6C34878D82A}">
                    <a16:rowId xmlns:a16="http://schemas.microsoft.com/office/drawing/2014/main" val="10000"/>
                  </a:ext>
                </a:extLst>
              </a:tr>
              <a:tr h="756175">
                <a:tc>
                  <a:txBody>
                    <a:bodyPr/>
                    <a:lstStyle/>
                    <a:p>
                      <a:r>
                        <a:rPr lang="en-IN" sz="2000" dirty="0"/>
                        <a:t>10</a:t>
                      </a:r>
                    </a:p>
                  </a:txBody>
                  <a:tcPr marT="45726" marB="45726"/>
                </a:tc>
                <a:tc>
                  <a:txBody>
                    <a:bodyPr/>
                    <a:lstStyle/>
                    <a:p>
                      <a:r>
                        <a:rPr lang="en-IN" sz="2000" dirty="0"/>
                        <a:t>Procedure of registration </a:t>
                      </a:r>
                    </a:p>
                  </a:txBody>
                  <a:tcPr marT="45726" marB="45726"/>
                </a:tc>
                <a:extLst>
                  <a:ext uri="{0D108BD9-81ED-4DB2-BD59-A6C34878D82A}">
                    <a16:rowId xmlns:a16="http://schemas.microsoft.com/office/drawing/2014/main" val="10001"/>
                  </a:ext>
                </a:extLst>
              </a:tr>
              <a:tr h="756175">
                <a:tc>
                  <a:txBody>
                    <a:bodyPr/>
                    <a:lstStyle/>
                    <a:p>
                      <a:r>
                        <a:rPr lang="en-IN" sz="2000" dirty="0"/>
                        <a:t>11</a:t>
                      </a:r>
                    </a:p>
                  </a:txBody>
                  <a:tcPr marT="45726" marB="45726"/>
                </a:tc>
                <a:tc>
                  <a:txBody>
                    <a:bodyPr/>
                    <a:lstStyle/>
                    <a:p>
                      <a:r>
                        <a:rPr lang="en-IN" sz="2000" dirty="0"/>
                        <a:t>Validity of Certification of Registration -3 years  </a:t>
                      </a:r>
                    </a:p>
                  </a:txBody>
                  <a:tcPr marT="45726" marB="45726"/>
                </a:tc>
                <a:extLst>
                  <a:ext uri="{0D108BD9-81ED-4DB2-BD59-A6C34878D82A}">
                    <a16:rowId xmlns:a16="http://schemas.microsoft.com/office/drawing/2014/main" val="10002"/>
                  </a:ext>
                </a:extLst>
              </a:tr>
              <a:tr h="756175">
                <a:tc>
                  <a:txBody>
                    <a:bodyPr/>
                    <a:lstStyle/>
                    <a:p>
                      <a:r>
                        <a:rPr lang="en-IN" sz="2000" dirty="0"/>
                        <a:t>12</a:t>
                      </a:r>
                    </a:p>
                  </a:txBody>
                  <a:tcPr marT="45726" marB="45726"/>
                </a:tc>
                <a:tc>
                  <a:txBody>
                    <a:bodyPr/>
                    <a:lstStyle/>
                    <a:p>
                      <a:r>
                        <a:rPr lang="en-IN" sz="2000" dirty="0"/>
                        <a:t>Rejection of application- can apply after 12 months or appeal to SAT</a:t>
                      </a:r>
                      <a:r>
                        <a:rPr lang="en-IN" sz="2000" baseline="0" dirty="0"/>
                        <a:t> (Securities Appellate Tribunal)</a:t>
                      </a:r>
                      <a:endParaRPr lang="en-IN" sz="2000" dirty="0"/>
                    </a:p>
                  </a:txBody>
                  <a:tcPr marT="45726" marB="45726"/>
                </a:tc>
                <a:extLst>
                  <a:ext uri="{0D108BD9-81ED-4DB2-BD59-A6C34878D82A}">
                    <a16:rowId xmlns:a16="http://schemas.microsoft.com/office/drawing/2014/main" val="10003"/>
                  </a:ext>
                </a:extLst>
              </a:tr>
              <a:tr h="1005962">
                <a:tc>
                  <a:txBody>
                    <a:bodyPr/>
                    <a:lstStyle/>
                    <a:p>
                      <a:r>
                        <a:rPr lang="en-IN" sz="2000" dirty="0"/>
                        <a:t>13</a:t>
                      </a:r>
                    </a:p>
                  </a:txBody>
                  <a:tcPr marT="45726" marB="45726"/>
                </a:tc>
                <a:tc>
                  <a:txBody>
                    <a:bodyPr/>
                    <a:lstStyle/>
                    <a:p>
                      <a:r>
                        <a:rPr lang="en-IN" sz="2000" dirty="0"/>
                        <a:t>Conditions of grant of certificate of registration- follow code of conduct, not to involve in multilevel marketing, maintenance of record, Broker qualified person  , grievance of the clients etc  </a:t>
                      </a:r>
                    </a:p>
                  </a:txBody>
                  <a:tcPr marT="45726" marB="45726"/>
                </a:tc>
                <a:extLst>
                  <a:ext uri="{0D108BD9-81ED-4DB2-BD59-A6C34878D82A}">
                    <a16:rowId xmlns:a16="http://schemas.microsoft.com/office/drawing/2014/main" val="10004"/>
                  </a:ext>
                </a:extLst>
              </a:tr>
            </a:tbl>
          </a:graphicData>
        </a:graphic>
      </p:graphicFrame>
      <p:sp>
        <p:nvSpPr>
          <p:cNvPr id="6" name="Footer Placeholder 5">
            <a:extLst>
              <a:ext uri="{FF2B5EF4-FFF2-40B4-BE49-F238E27FC236}">
                <a16:creationId xmlns:a16="http://schemas.microsoft.com/office/drawing/2014/main" id="{AAC9AF0B-DEE1-4649-A6EE-DBF861038B2A}"/>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00EBEA98-39C0-5D4E-A0E5-F7DD5D8D8535}"/>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39C1D29-DBAD-CC47-BE78-8FC8B04D1AF3}" type="slidenum">
              <a:rPr lang="en-IN" altLang="en-US">
                <a:solidFill>
                  <a:srgbClr val="D38E27"/>
                </a:solidFill>
              </a:rPr>
              <a:pPr eaLnBrk="1" hangingPunct="1"/>
              <a:t>22</a:t>
            </a:fld>
            <a:endParaRPr lang="en-IN" altLang="en-US">
              <a:solidFill>
                <a:srgbClr val="D38E27"/>
              </a:solidFill>
            </a:endParaRPr>
          </a:p>
        </p:txBody>
      </p:sp>
    </p:spTree>
  </p:cSld>
  <p:clrMapOvr>
    <a:masterClrMapping/>
  </p:clrMapOvr>
  <p:transition>
    <p:cu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C793A93F-BABB-0E46-A651-7C9DB5240DEC}"/>
              </a:ext>
            </a:extLst>
          </p:cNvPr>
          <p:cNvSpPr>
            <a:spLocks noGrp="1"/>
          </p:cNvSpPr>
          <p:nvPr>
            <p:ph type="title"/>
          </p:nvPr>
        </p:nvSpPr>
        <p:spPr/>
        <p:txBody>
          <a:bodyPr rtlCol="0">
            <a:normAutofit fontScale="90000"/>
          </a:bodyPr>
          <a:lstStyle/>
          <a:p>
            <a:pPr eaLnBrk="1" fontAlgn="auto" hangingPunct="1">
              <a:spcAft>
                <a:spcPts val="0"/>
              </a:spcAft>
              <a:defRPr/>
            </a:pPr>
            <a:r>
              <a:rPr lang="en-IN" b="1" dirty="0"/>
              <a:t>Regulation no. 14-Renewal of certification of Registration-1/3 </a:t>
            </a:r>
          </a:p>
        </p:txBody>
      </p:sp>
      <p:sp>
        <p:nvSpPr>
          <p:cNvPr id="23555" name="Content Placeholder 2">
            <a:extLst>
              <a:ext uri="{FF2B5EF4-FFF2-40B4-BE49-F238E27FC236}">
                <a16:creationId xmlns:a16="http://schemas.microsoft.com/office/drawing/2014/main" id="{6279F4CE-7C4A-9D46-964A-0750EEE61127}"/>
              </a:ext>
            </a:extLst>
          </p:cNvPr>
          <p:cNvSpPr>
            <a:spLocks noGrp="1"/>
          </p:cNvSpPr>
          <p:nvPr>
            <p:ph idx="1"/>
          </p:nvPr>
        </p:nvSpPr>
        <p:spPr/>
        <p:txBody>
          <a:bodyPr rtlCol="0">
            <a:normAutofit lnSpcReduction="10000"/>
          </a:bodyPr>
          <a:lstStyle/>
          <a:p>
            <a:pPr eaLnBrk="1" fontAlgn="auto" hangingPunct="1">
              <a:spcAft>
                <a:spcPts val="0"/>
              </a:spcAft>
              <a:buFont typeface="Wingdings" pitchFamily="2" charset="2"/>
              <a:buChar char="Ø"/>
              <a:defRPr/>
            </a:pPr>
            <a:r>
              <a:rPr lang="en-IN" dirty="0"/>
              <a:t>Application to be submitted at least 30 days before the expiry of registration-BAP module </a:t>
            </a:r>
          </a:p>
          <a:p>
            <a:pPr eaLnBrk="1" fontAlgn="auto" hangingPunct="1">
              <a:spcAft>
                <a:spcPts val="0"/>
              </a:spcAft>
              <a:buFont typeface="Wingdings" pitchFamily="2" charset="2"/>
              <a:buChar char="Ø"/>
              <a:defRPr/>
            </a:pPr>
            <a:r>
              <a:rPr lang="en-IN" dirty="0"/>
              <a:t>Otherwise the additional fees of Rs 100/- is payable</a:t>
            </a:r>
          </a:p>
          <a:p>
            <a:pPr eaLnBrk="1" fontAlgn="auto" hangingPunct="1">
              <a:spcAft>
                <a:spcPts val="0"/>
              </a:spcAft>
              <a:buFont typeface="Wingdings" pitchFamily="2" charset="2"/>
              <a:buChar char="Ø"/>
              <a:defRPr/>
            </a:pPr>
            <a:r>
              <a:rPr lang="en-IN" dirty="0"/>
              <a:t>Delay upto 60 days on payment of  Additional fees of Rs 750/- if IRDA is satisfied with the reasons of delay </a:t>
            </a:r>
          </a:p>
          <a:p>
            <a:pPr eaLnBrk="1" fontAlgn="auto" hangingPunct="1">
              <a:spcAft>
                <a:spcPts val="0"/>
              </a:spcAft>
              <a:buFont typeface="Wingdings" pitchFamily="2" charset="2"/>
              <a:buChar char="Ø"/>
              <a:defRPr/>
            </a:pPr>
            <a:r>
              <a:rPr lang="en-IN" dirty="0"/>
              <a:t>Application will not be considered after expiry 12 months        </a:t>
            </a:r>
          </a:p>
        </p:txBody>
      </p:sp>
      <p:sp>
        <p:nvSpPr>
          <p:cNvPr id="5" name="Footer Placeholder 4">
            <a:extLst>
              <a:ext uri="{FF2B5EF4-FFF2-40B4-BE49-F238E27FC236}">
                <a16:creationId xmlns:a16="http://schemas.microsoft.com/office/drawing/2014/main" id="{B6A9F1CF-D3A3-B546-A194-3610FFA66F96}"/>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73A979B2-F1E8-C14E-830E-D5756523DD4C}"/>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3AE6D24-4879-184E-9B45-53FDCC965A5A}" type="slidenum">
              <a:rPr lang="en-IN" altLang="en-US">
                <a:solidFill>
                  <a:srgbClr val="D38E27"/>
                </a:solidFill>
              </a:rPr>
              <a:pPr eaLnBrk="1" hangingPunct="1"/>
              <a:t>23</a:t>
            </a:fld>
            <a:endParaRPr lang="en-IN" altLang="en-US">
              <a:solidFill>
                <a:srgbClr val="D38E27"/>
              </a:solidFill>
            </a:endParaRPr>
          </a:p>
        </p:txBody>
      </p:sp>
    </p:spTree>
  </p:cSld>
  <p:clrMapOvr>
    <a:masterClrMapping/>
  </p:clrMapOvr>
  <p:transition>
    <p:comb/>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FB5745FC-EE48-5049-97C9-C33777B286E3}"/>
              </a:ext>
            </a:extLst>
          </p:cNvPr>
          <p:cNvSpPr>
            <a:spLocks noGrp="1"/>
          </p:cNvSpPr>
          <p:nvPr>
            <p:ph type="title"/>
          </p:nvPr>
        </p:nvSpPr>
        <p:spPr/>
        <p:txBody>
          <a:bodyPr rtlCol="0">
            <a:normAutofit fontScale="90000"/>
          </a:bodyPr>
          <a:lstStyle/>
          <a:p>
            <a:pPr eaLnBrk="1" fontAlgn="auto" hangingPunct="1">
              <a:spcAft>
                <a:spcPts val="0"/>
              </a:spcAft>
              <a:defRPr/>
            </a:pPr>
            <a:r>
              <a:rPr lang="en-IN" b="1" dirty="0"/>
              <a:t>Regulation no. 14-Renewal of certification of Registration-2/3 </a:t>
            </a:r>
          </a:p>
        </p:txBody>
      </p:sp>
      <p:sp>
        <p:nvSpPr>
          <p:cNvPr id="24579" name="Content Placeholder 2">
            <a:extLst>
              <a:ext uri="{FF2B5EF4-FFF2-40B4-BE49-F238E27FC236}">
                <a16:creationId xmlns:a16="http://schemas.microsoft.com/office/drawing/2014/main" id="{BA650155-4CF0-2D4A-9F76-0B760BB9259A}"/>
              </a:ext>
            </a:extLst>
          </p:cNvPr>
          <p:cNvSpPr>
            <a:spLocks noGrp="1"/>
          </p:cNvSpPr>
          <p:nvPr>
            <p:ph idx="1"/>
          </p:nvPr>
        </p:nvSpPr>
        <p:spPr>
          <a:xfrm>
            <a:off x="457200" y="1600200"/>
            <a:ext cx="8229600" cy="5068888"/>
          </a:xfrm>
        </p:spPr>
        <p:txBody>
          <a:bodyPr rtlCol="0">
            <a:normAutofit lnSpcReduction="10000"/>
          </a:bodyPr>
          <a:lstStyle/>
          <a:p>
            <a:pPr eaLnBrk="1" fontAlgn="auto" hangingPunct="1">
              <a:spcAft>
                <a:spcPts val="0"/>
              </a:spcAft>
              <a:buFont typeface="Wingdings" pitchFamily="2" charset="2"/>
              <a:buChar char="Ø"/>
              <a:defRPr/>
            </a:pPr>
            <a:r>
              <a:rPr lang="en-IN" sz="2800" dirty="0"/>
              <a:t>After expiry of license no insurance business is allowed </a:t>
            </a:r>
          </a:p>
          <a:p>
            <a:pPr eaLnBrk="1" fontAlgn="auto" hangingPunct="1">
              <a:spcAft>
                <a:spcPts val="0"/>
              </a:spcAft>
              <a:buFont typeface="Wingdings" pitchFamily="2" charset="2"/>
              <a:buChar char="Ø"/>
              <a:defRPr/>
            </a:pPr>
            <a:r>
              <a:rPr lang="en-IN" sz="2800" dirty="0"/>
              <a:t>PO and BQP have to complete 25 hours renewal training at least six month before  expiry  of 3 years from the time of previous training was completed.</a:t>
            </a:r>
          </a:p>
          <a:p>
            <a:pPr eaLnBrk="1" fontAlgn="auto" hangingPunct="1">
              <a:spcAft>
                <a:spcPts val="0"/>
              </a:spcAft>
              <a:buFont typeface="Wingdings" pitchFamily="2" charset="2"/>
              <a:buChar char="Ø"/>
              <a:defRPr/>
            </a:pPr>
            <a:r>
              <a:rPr lang="en-IN" sz="2800" dirty="0"/>
              <a:t>Additional documents /clarification may be sought and to be submitted within 21 days</a:t>
            </a:r>
          </a:p>
          <a:p>
            <a:pPr eaLnBrk="1" fontAlgn="auto" hangingPunct="1">
              <a:spcAft>
                <a:spcPts val="0"/>
              </a:spcAft>
              <a:buFont typeface="Wingdings" pitchFamily="2" charset="2"/>
              <a:buChar char="Ø"/>
              <a:defRPr/>
            </a:pPr>
            <a:r>
              <a:rPr lang="en-IN" sz="2800" dirty="0"/>
              <a:t>If information not provided within 21 days without any reason the COR may be suspended  </a:t>
            </a:r>
          </a:p>
          <a:p>
            <a:pPr eaLnBrk="1" fontAlgn="auto" hangingPunct="1">
              <a:spcAft>
                <a:spcPts val="0"/>
              </a:spcAft>
              <a:buFont typeface="Wingdings" pitchFamily="2" charset="2"/>
              <a:buChar char="Ø"/>
              <a:defRPr/>
            </a:pPr>
            <a:r>
              <a:rPr lang="en-IN" sz="2800" dirty="0"/>
              <a:t>The category of the broker may be changed with reasons and opportunity of being heard   </a:t>
            </a:r>
          </a:p>
        </p:txBody>
      </p:sp>
      <p:sp>
        <p:nvSpPr>
          <p:cNvPr id="5" name="Footer Placeholder 4">
            <a:extLst>
              <a:ext uri="{FF2B5EF4-FFF2-40B4-BE49-F238E27FC236}">
                <a16:creationId xmlns:a16="http://schemas.microsoft.com/office/drawing/2014/main" id="{CC46538F-8517-2C40-9619-42BEC2EAC9CC}"/>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2914B48D-AF32-E646-BC13-2DFC5AD53FFA}"/>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6AB4F33-28E2-214A-BFA5-31DEB3ABA598}" type="slidenum">
              <a:rPr lang="en-IN" altLang="en-US">
                <a:solidFill>
                  <a:srgbClr val="D38E27"/>
                </a:solidFill>
              </a:rPr>
              <a:pPr eaLnBrk="1" hangingPunct="1"/>
              <a:t>24</a:t>
            </a:fld>
            <a:endParaRPr lang="en-IN" altLang="en-US">
              <a:solidFill>
                <a:srgbClr val="D38E27"/>
              </a:solidFill>
            </a:endParaRPr>
          </a:p>
        </p:txBody>
      </p:sp>
    </p:spTree>
  </p:cSld>
  <p:clrMapOvr>
    <a:masterClrMapping/>
  </p:clrMapOvr>
  <p:transition>
    <p:pull dir="r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F1CA9D2B-A743-434D-9870-AB20EE60A46C}"/>
              </a:ext>
            </a:extLst>
          </p:cNvPr>
          <p:cNvSpPr>
            <a:spLocks noGrp="1"/>
          </p:cNvSpPr>
          <p:nvPr>
            <p:ph type="title"/>
          </p:nvPr>
        </p:nvSpPr>
        <p:spPr/>
        <p:txBody>
          <a:bodyPr rtlCol="0">
            <a:normAutofit fontScale="90000"/>
          </a:bodyPr>
          <a:lstStyle/>
          <a:p>
            <a:pPr eaLnBrk="1" fontAlgn="auto" hangingPunct="1">
              <a:spcAft>
                <a:spcPts val="0"/>
              </a:spcAft>
              <a:defRPr/>
            </a:pPr>
            <a:r>
              <a:rPr lang="en-IN" b="1" dirty="0"/>
              <a:t>Regulation no. 14-Renewal of certification of Registration-3/3 </a:t>
            </a:r>
          </a:p>
        </p:txBody>
      </p:sp>
      <p:sp>
        <p:nvSpPr>
          <p:cNvPr id="24579" name="Content Placeholder 2">
            <a:extLst>
              <a:ext uri="{FF2B5EF4-FFF2-40B4-BE49-F238E27FC236}">
                <a16:creationId xmlns:a16="http://schemas.microsoft.com/office/drawing/2014/main" id="{87C31B96-1E7E-CF45-B6EA-1B4F090987ED}"/>
              </a:ext>
            </a:extLst>
          </p:cNvPr>
          <p:cNvSpPr>
            <a:spLocks noGrp="1"/>
          </p:cNvSpPr>
          <p:nvPr>
            <p:ph idx="1"/>
          </p:nvPr>
        </p:nvSpPr>
        <p:spPr>
          <a:xfrm>
            <a:off x="457200" y="1600200"/>
            <a:ext cx="8229600" cy="5068888"/>
          </a:xfrm>
        </p:spPr>
        <p:txBody>
          <a:bodyPr rtlCol="0">
            <a:normAutofit fontScale="92500" lnSpcReduction="20000"/>
          </a:bodyPr>
          <a:lstStyle/>
          <a:p>
            <a:pPr eaLnBrk="1" fontAlgn="auto" hangingPunct="1">
              <a:spcAft>
                <a:spcPts val="0"/>
              </a:spcAft>
              <a:buFont typeface="Wingdings" pitchFamily="2" charset="2"/>
              <a:buChar char="Ø"/>
              <a:defRPr/>
            </a:pPr>
            <a:r>
              <a:rPr lang="en-IN" sz="2800" dirty="0"/>
              <a:t>Information to be provided;</a:t>
            </a:r>
          </a:p>
          <a:p>
            <a:pPr eaLnBrk="1" fontAlgn="auto" hangingPunct="1">
              <a:spcAft>
                <a:spcPts val="0"/>
              </a:spcAft>
              <a:buFont typeface="Wingdings 2" pitchFamily="18" charset="2"/>
              <a:buNone/>
              <a:defRPr/>
            </a:pPr>
            <a:r>
              <a:rPr lang="en-IN" sz="2800" dirty="0"/>
              <a:t>1, Form K: Only changed information to be provided from the last renewal</a:t>
            </a:r>
          </a:p>
          <a:p>
            <a:pPr eaLnBrk="1" fontAlgn="auto" hangingPunct="1">
              <a:spcAft>
                <a:spcPts val="0"/>
              </a:spcAft>
              <a:buFont typeface="Wingdings 2" pitchFamily="18" charset="2"/>
              <a:buNone/>
              <a:defRPr/>
            </a:pPr>
            <a:r>
              <a:rPr lang="en-IN" sz="2800" dirty="0"/>
              <a:t>2, Payment of fees</a:t>
            </a:r>
          </a:p>
          <a:p>
            <a:pPr eaLnBrk="1" fontAlgn="auto" hangingPunct="1">
              <a:spcAft>
                <a:spcPts val="0"/>
              </a:spcAft>
              <a:buFont typeface="Wingdings 2" pitchFamily="18" charset="2"/>
              <a:buNone/>
              <a:defRPr/>
            </a:pPr>
            <a:r>
              <a:rPr lang="en-IN" sz="2800" dirty="0"/>
              <a:t>3, Shareholding pattern as on now and at the time of previous renewal duly certified by CA (Form N)</a:t>
            </a:r>
          </a:p>
          <a:p>
            <a:pPr eaLnBrk="1" fontAlgn="auto" hangingPunct="1">
              <a:spcAft>
                <a:spcPts val="0"/>
              </a:spcAft>
              <a:buFont typeface="Wingdings 2" pitchFamily="18" charset="2"/>
              <a:buNone/>
              <a:defRPr/>
            </a:pPr>
            <a:r>
              <a:rPr lang="en-IN" sz="2800" dirty="0"/>
              <a:t>4, Renewal Training certificate, </a:t>
            </a:r>
          </a:p>
          <a:p>
            <a:pPr eaLnBrk="1" fontAlgn="auto" hangingPunct="1">
              <a:spcAft>
                <a:spcPts val="0"/>
              </a:spcAft>
              <a:buFont typeface="Wingdings 2" pitchFamily="18" charset="2"/>
              <a:buNone/>
              <a:defRPr/>
            </a:pPr>
            <a:r>
              <a:rPr lang="en-IN" sz="2800" dirty="0"/>
              <a:t>5, Undertaking by PO &amp; Director</a:t>
            </a:r>
          </a:p>
          <a:p>
            <a:pPr eaLnBrk="1" fontAlgn="auto" hangingPunct="1">
              <a:spcAft>
                <a:spcPts val="0"/>
              </a:spcAft>
              <a:buFont typeface="Wingdings 2" pitchFamily="18" charset="2"/>
              <a:buNone/>
              <a:defRPr/>
            </a:pPr>
            <a:r>
              <a:rPr lang="en-IN" sz="2800" dirty="0"/>
              <a:t>6, List BQP along with Branch</a:t>
            </a:r>
          </a:p>
          <a:p>
            <a:pPr eaLnBrk="1" fontAlgn="auto" hangingPunct="1">
              <a:spcAft>
                <a:spcPts val="0"/>
              </a:spcAft>
              <a:buFont typeface="Wingdings 2" pitchFamily="18" charset="2"/>
              <a:buNone/>
              <a:defRPr/>
            </a:pPr>
            <a:r>
              <a:rPr lang="en-IN" sz="2800" dirty="0"/>
              <a:t>7, Business premium figures and list top 10 clients for the last 3 years</a:t>
            </a:r>
          </a:p>
          <a:p>
            <a:pPr eaLnBrk="1" fontAlgn="auto" hangingPunct="1">
              <a:spcAft>
                <a:spcPts val="0"/>
              </a:spcAft>
              <a:buFont typeface="Wingdings 2" pitchFamily="18" charset="2"/>
              <a:buNone/>
              <a:defRPr/>
            </a:pPr>
            <a:r>
              <a:rPr lang="en-IN" sz="2800" dirty="0"/>
              <a:t>8, Certificate by Reinsurance broker for segregation of money       </a:t>
            </a:r>
          </a:p>
        </p:txBody>
      </p:sp>
      <p:sp>
        <p:nvSpPr>
          <p:cNvPr id="5" name="Footer Placeholder 4">
            <a:extLst>
              <a:ext uri="{FF2B5EF4-FFF2-40B4-BE49-F238E27FC236}">
                <a16:creationId xmlns:a16="http://schemas.microsoft.com/office/drawing/2014/main" id="{2DC78CBD-B0EC-2F4F-9943-64126F01C09B}"/>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1A15E781-0BDD-DC4C-8FCB-2F43DB0D7C74}"/>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680CF3C-E09A-914C-B56F-FDE9B196CBC2}" type="slidenum">
              <a:rPr lang="en-IN" altLang="en-US">
                <a:solidFill>
                  <a:srgbClr val="D38E27"/>
                </a:solidFill>
              </a:rPr>
              <a:pPr eaLnBrk="1" hangingPunct="1"/>
              <a:t>25</a:t>
            </a:fld>
            <a:endParaRPr lang="en-IN" altLang="en-US">
              <a:solidFill>
                <a:srgbClr val="D38E27"/>
              </a:solidFill>
            </a:endParaRPr>
          </a:p>
        </p:txBody>
      </p:sp>
    </p:spTree>
  </p:cSld>
  <p:clrMapOvr>
    <a:masterClrMapping/>
  </p:clrMapOvr>
  <p:transition>
    <p:pull dir="r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732EA405-1D24-D441-AB85-5503967341FA}"/>
              </a:ext>
            </a:extLst>
          </p:cNvPr>
          <p:cNvSpPr>
            <a:spLocks noGrp="1"/>
          </p:cNvSpPr>
          <p:nvPr>
            <p:ph type="title"/>
          </p:nvPr>
        </p:nvSpPr>
        <p:spPr/>
        <p:txBody>
          <a:bodyPr rtlCol="0">
            <a:normAutofit fontScale="90000"/>
          </a:bodyPr>
          <a:lstStyle/>
          <a:p>
            <a:pPr eaLnBrk="1" fontAlgn="auto" hangingPunct="1">
              <a:spcAft>
                <a:spcPts val="0"/>
              </a:spcAft>
              <a:defRPr/>
            </a:pPr>
            <a:r>
              <a:rPr lang="en-IN" b="1"/>
              <a:t>Regulation no. 15-Renewal of certification of Registration is not issued  </a:t>
            </a:r>
          </a:p>
        </p:txBody>
      </p:sp>
      <p:sp>
        <p:nvSpPr>
          <p:cNvPr id="35843" name="Content Placeholder 2">
            <a:extLst>
              <a:ext uri="{FF2B5EF4-FFF2-40B4-BE49-F238E27FC236}">
                <a16:creationId xmlns:a16="http://schemas.microsoft.com/office/drawing/2014/main" id="{0033C37C-1FED-9B48-82E2-1E51C4B82D6E}"/>
              </a:ext>
            </a:extLst>
          </p:cNvPr>
          <p:cNvSpPr>
            <a:spLocks noGrp="1"/>
          </p:cNvSpPr>
          <p:nvPr>
            <p:ph idx="1"/>
          </p:nvPr>
        </p:nvSpPr>
        <p:spPr>
          <a:xfrm>
            <a:off x="457200" y="1600200"/>
            <a:ext cx="8229600" cy="5068888"/>
          </a:xfrm>
        </p:spPr>
        <p:txBody>
          <a:bodyPr/>
          <a:lstStyle/>
          <a:p>
            <a:pPr lvl="1" algn="just" eaLnBrk="1" hangingPunct="1">
              <a:buFont typeface="Wingdings" pitchFamily="2" charset="2"/>
              <a:buChar char="Ø"/>
            </a:pPr>
            <a:r>
              <a:rPr lang="en-US" altLang="en-US"/>
              <a:t>Application can be rejected after giving reasonable opportunity of</a:t>
            </a:r>
            <a:r>
              <a:rPr lang="en-US" altLang="en-US" b="1"/>
              <a:t> </a:t>
            </a:r>
            <a:r>
              <a:rPr lang="en-US" altLang="en-US"/>
              <a:t>being heard.</a:t>
            </a:r>
            <a:endParaRPr lang="en-IN" altLang="en-US"/>
          </a:p>
          <a:p>
            <a:pPr lvl="1" algn="just" eaLnBrk="1" hangingPunct="1">
              <a:buFont typeface="Wingdings" pitchFamily="2" charset="2"/>
              <a:buChar char="Ø"/>
            </a:pPr>
            <a:r>
              <a:rPr lang="en-US" altLang="en-US"/>
              <a:t>The refusal to issue certificate of registration shall be communicated by the Authority within thirty days of such refusal to the applicant stating therein the grounds on which the application has been rejected.</a:t>
            </a:r>
            <a:endParaRPr lang="en-IN" altLang="en-US" sz="2400"/>
          </a:p>
          <a:p>
            <a:pPr lvl="1" algn="just" eaLnBrk="1" hangingPunct="1">
              <a:buFont typeface="Wingdings" pitchFamily="2" charset="2"/>
              <a:buChar char="Ø"/>
            </a:pPr>
            <a:r>
              <a:rPr lang="en-US" altLang="en-US"/>
              <a:t>Any applicant, aggrieved by the decision of the Authority, may appeal to the Securities Appellate Tribunal.</a:t>
            </a:r>
            <a:endParaRPr lang="en-IN" altLang="en-US" sz="2400"/>
          </a:p>
          <a:p>
            <a:pPr eaLnBrk="1" hangingPunct="1"/>
            <a:endParaRPr lang="en-IN" altLang="en-US" sz="2800"/>
          </a:p>
          <a:p>
            <a:pPr eaLnBrk="1" hangingPunct="1"/>
            <a:endParaRPr lang="en-IN" altLang="en-US" sz="2800"/>
          </a:p>
        </p:txBody>
      </p:sp>
      <p:sp>
        <p:nvSpPr>
          <p:cNvPr id="5" name="Footer Placeholder 4">
            <a:extLst>
              <a:ext uri="{FF2B5EF4-FFF2-40B4-BE49-F238E27FC236}">
                <a16:creationId xmlns:a16="http://schemas.microsoft.com/office/drawing/2014/main" id="{8459381C-AE1F-2848-A44F-04AA1CFD11FC}"/>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DAB854DD-D476-D045-B160-E5859801F4FA}"/>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3AE0EA4-3B39-AC47-928E-AF9563D85633}" type="slidenum">
              <a:rPr lang="en-IN" altLang="en-US">
                <a:solidFill>
                  <a:srgbClr val="D38E27"/>
                </a:solidFill>
              </a:rPr>
              <a:pPr eaLnBrk="1" hangingPunct="1"/>
              <a:t>26</a:t>
            </a:fld>
            <a:endParaRPr lang="en-IN" altLang="en-US">
              <a:solidFill>
                <a:srgbClr val="D38E27"/>
              </a:solidFill>
            </a:endParaRPr>
          </a:p>
        </p:txBody>
      </p:sp>
    </p:spTree>
  </p:cSld>
  <p:clrMapOvr>
    <a:masterClrMapping/>
  </p:clrMapOvr>
  <p:transition>
    <p:zoom/>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92F299A4-9935-5B4B-89B1-EF0905C15F95}"/>
              </a:ext>
            </a:extLst>
          </p:cNvPr>
          <p:cNvSpPr>
            <a:spLocks noGrp="1"/>
          </p:cNvSpPr>
          <p:nvPr>
            <p:ph type="title"/>
          </p:nvPr>
        </p:nvSpPr>
        <p:spPr/>
        <p:txBody>
          <a:bodyPr rtlCol="0">
            <a:normAutofit fontScale="90000"/>
          </a:bodyPr>
          <a:lstStyle/>
          <a:p>
            <a:pPr eaLnBrk="1" fontAlgn="auto" hangingPunct="1">
              <a:spcAft>
                <a:spcPts val="0"/>
              </a:spcAft>
              <a:defRPr/>
            </a:pPr>
            <a:r>
              <a:rPr lang="en-IN" b="1" dirty="0"/>
              <a:t>Regulation no. 16-</a:t>
            </a:r>
            <a:r>
              <a:rPr lang="en-US" b="1" dirty="0"/>
              <a:t>Effect of refusal to issue certificate of registration</a:t>
            </a:r>
            <a:endParaRPr lang="en-IN" b="1" dirty="0"/>
          </a:p>
        </p:txBody>
      </p:sp>
      <p:sp>
        <p:nvSpPr>
          <p:cNvPr id="25603" name="Content Placeholder 2">
            <a:extLst>
              <a:ext uri="{FF2B5EF4-FFF2-40B4-BE49-F238E27FC236}">
                <a16:creationId xmlns:a16="http://schemas.microsoft.com/office/drawing/2014/main" id="{B9F97A07-6918-5941-8280-226E35CDE348}"/>
              </a:ext>
            </a:extLst>
          </p:cNvPr>
          <p:cNvSpPr>
            <a:spLocks noGrp="1"/>
          </p:cNvSpPr>
          <p:nvPr>
            <p:ph idx="1"/>
          </p:nvPr>
        </p:nvSpPr>
        <p:spPr>
          <a:xfrm>
            <a:off x="457200" y="1600200"/>
            <a:ext cx="8229600" cy="5068888"/>
          </a:xfrm>
        </p:spPr>
        <p:txBody>
          <a:bodyPr rtlCol="0">
            <a:normAutofit fontScale="77500" lnSpcReduction="20000"/>
          </a:bodyPr>
          <a:lstStyle/>
          <a:p>
            <a:pPr lvl="1" algn="just" eaLnBrk="1" fontAlgn="auto" hangingPunct="1">
              <a:spcAft>
                <a:spcPts val="0"/>
              </a:spcAft>
              <a:buFont typeface="Wingdings" pitchFamily="2" charset="2"/>
              <a:buChar char="Ø"/>
              <a:defRPr/>
            </a:pPr>
            <a:r>
              <a:rPr lang="en-US" sz="3300" dirty="0"/>
              <a:t>Cease to act as an insurance broker.</a:t>
            </a:r>
            <a:endParaRPr lang="en-IN" sz="3300" dirty="0"/>
          </a:p>
          <a:p>
            <a:pPr lvl="1" algn="just" eaLnBrk="1" fontAlgn="auto" hangingPunct="1">
              <a:spcAft>
                <a:spcPts val="0"/>
              </a:spcAft>
              <a:buFont typeface="Wingdings" pitchFamily="2" charset="2"/>
              <a:buChar char="Ø"/>
              <a:defRPr/>
            </a:pPr>
            <a:r>
              <a:rPr lang="en-US" sz="3300" dirty="0"/>
              <a:t>The insurance broker, however, shall continue to be liable to provide services in respect of contracts already entered into through it.</a:t>
            </a:r>
            <a:endParaRPr lang="en-IN" sz="3300" dirty="0"/>
          </a:p>
          <a:p>
            <a:pPr lvl="1" algn="just" eaLnBrk="1" fontAlgn="auto" hangingPunct="1">
              <a:spcAft>
                <a:spcPts val="0"/>
              </a:spcAft>
              <a:buFont typeface="Wingdings" pitchFamily="2" charset="2"/>
              <a:buChar char="Ø"/>
              <a:defRPr/>
            </a:pPr>
            <a:r>
              <a:rPr lang="en-US" sz="3300" dirty="0"/>
              <a:t>Such a service shall continue only upto the period of expiry of those current contracts or for a maximum period of six months, whichever is earlier, </a:t>
            </a:r>
          </a:p>
          <a:p>
            <a:pPr lvl="1" algn="just" eaLnBrk="1" fontAlgn="auto" hangingPunct="1">
              <a:spcAft>
                <a:spcPts val="0"/>
              </a:spcAft>
              <a:buFont typeface="Wingdings" pitchFamily="2" charset="2"/>
              <a:buChar char="Ø"/>
              <a:defRPr/>
            </a:pPr>
            <a:r>
              <a:rPr lang="en-US" sz="3300" dirty="0"/>
              <a:t>A suitable arrangements shall be made by it for having the contracts attended to by another registered insurance broker.</a:t>
            </a:r>
            <a:endParaRPr lang="en-IN" sz="3300" dirty="0"/>
          </a:p>
          <a:p>
            <a:pPr lvl="1" algn="just" eaLnBrk="1" fontAlgn="auto" hangingPunct="1">
              <a:spcAft>
                <a:spcPts val="0"/>
              </a:spcAft>
              <a:buFont typeface="Wingdings" pitchFamily="2" charset="2"/>
              <a:buChar char="Ø"/>
              <a:defRPr/>
            </a:pPr>
            <a:r>
              <a:rPr lang="en-US" sz="3300" dirty="0"/>
              <a:t>The details of the arrangements shall be disclosed to the Authority on receipt of the communication.</a:t>
            </a:r>
            <a:endParaRPr lang="en-IN" sz="3300" dirty="0"/>
          </a:p>
          <a:p>
            <a:pPr algn="just" eaLnBrk="1" fontAlgn="auto" hangingPunct="1">
              <a:spcAft>
                <a:spcPts val="0"/>
              </a:spcAft>
              <a:buFont typeface="Wingdings" pitchFamily="2" charset="2"/>
              <a:buChar char="Ø"/>
              <a:defRPr/>
            </a:pPr>
            <a:endParaRPr lang="en-IN" sz="3300" dirty="0"/>
          </a:p>
          <a:p>
            <a:pPr eaLnBrk="1" fontAlgn="auto" hangingPunct="1">
              <a:spcAft>
                <a:spcPts val="0"/>
              </a:spcAft>
              <a:buFont typeface="Wingdings" pitchFamily="2" charset="2"/>
              <a:buChar char="Ø"/>
              <a:defRPr/>
            </a:pPr>
            <a:endParaRPr lang="en-IN" sz="2800" dirty="0"/>
          </a:p>
          <a:p>
            <a:pPr eaLnBrk="1" fontAlgn="auto" hangingPunct="1">
              <a:spcAft>
                <a:spcPts val="0"/>
              </a:spcAft>
              <a:buFont typeface="Wingdings 2"/>
              <a:buChar char=""/>
              <a:defRPr/>
            </a:pPr>
            <a:endParaRPr lang="en-IN" sz="2800" dirty="0"/>
          </a:p>
        </p:txBody>
      </p:sp>
      <p:sp>
        <p:nvSpPr>
          <p:cNvPr id="5" name="Footer Placeholder 4">
            <a:extLst>
              <a:ext uri="{FF2B5EF4-FFF2-40B4-BE49-F238E27FC236}">
                <a16:creationId xmlns:a16="http://schemas.microsoft.com/office/drawing/2014/main" id="{09EF7DDB-3857-C440-84A8-526329A7F530}"/>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880A5B54-F422-B54D-8DE1-9480FAEAB364}"/>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DA8BA96-89AF-AB47-83F0-A231064D94D8}" type="slidenum">
              <a:rPr lang="en-IN" altLang="en-US">
                <a:solidFill>
                  <a:srgbClr val="D38E27"/>
                </a:solidFill>
              </a:rPr>
              <a:pPr eaLnBrk="1" hangingPunct="1"/>
              <a:t>27</a:t>
            </a:fld>
            <a:endParaRPr lang="en-IN" altLang="en-US">
              <a:solidFill>
                <a:srgbClr val="D38E27"/>
              </a:solidFill>
            </a:endParaRPr>
          </a:p>
        </p:txBody>
      </p:sp>
    </p:spTree>
  </p:cSld>
  <p:clrMapOvr>
    <a:masterClrMapping/>
  </p:clrMapOvr>
  <p:transition>
    <p:wipe dir="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7FBB709A-60F0-6047-BF24-35BCED4EF37C}"/>
              </a:ext>
            </a:extLst>
          </p:cNvPr>
          <p:cNvSpPr>
            <a:spLocks noGrp="1"/>
          </p:cNvSpPr>
          <p:nvPr>
            <p:ph type="title"/>
          </p:nvPr>
        </p:nvSpPr>
        <p:spPr/>
        <p:txBody>
          <a:bodyPr/>
          <a:lstStyle/>
          <a:p>
            <a:pPr eaLnBrk="1" fontAlgn="auto" hangingPunct="1">
              <a:spcAft>
                <a:spcPts val="0"/>
              </a:spcAft>
              <a:defRPr/>
            </a:pPr>
            <a:r>
              <a:rPr lang="en-IN" b="1"/>
              <a:t>Regulation no. 17</a:t>
            </a:r>
          </a:p>
        </p:txBody>
      </p:sp>
      <p:sp>
        <p:nvSpPr>
          <p:cNvPr id="37891" name="Content Placeholder 2">
            <a:extLst>
              <a:ext uri="{FF2B5EF4-FFF2-40B4-BE49-F238E27FC236}">
                <a16:creationId xmlns:a16="http://schemas.microsoft.com/office/drawing/2014/main" id="{C362A877-588E-5B4B-9A45-190687E6B7E0}"/>
              </a:ext>
            </a:extLst>
          </p:cNvPr>
          <p:cNvSpPr>
            <a:spLocks noGrp="1"/>
          </p:cNvSpPr>
          <p:nvPr>
            <p:ph idx="1"/>
          </p:nvPr>
        </p:nvSpPr>
        <p:spPr>
          <a:xfrm>
            <a:off x="457200" y="1600200"/>
            <a:ext cx="8229600" cy="5068888"/>
          </a:xfrm>
        </p:spPr>
        <p:txBody>
          <a:bodyPr/>
          <a:lstStyle/>
          <a:p>
            <a:pPr algn="just" eaLnBrk="1" hangingPunct="1">
              <a:buFont typeface="Wingdings" pitchFamily="2" charset="2"/>
              <a:buChar char="Ø"/>
            </a:pPr>
            <a:r>
              <a:rPr lang="en-IN" altLang="en-US" sz="3300"/>
              <a:t>Issue of Duplicate Certificate; Fees of Rs 1000/- will be applicable  </a:t>
            </a:r>
          </a:p>
          <a:p>
            <a:pPr eaLnBrk="1" hangingPunct="1">
              <a:buFont typeface="Wingdings" pitchFamily="2" charset="2"/>
              <a:buChar char="Ø"/>
            </a:pPr>
            <a:endParaRPr lang="en-IN" altLang="en-US" sz="2800"/>
          </a:p>
          <a:p>
            <a:pPr eaLnBrk="1" hangingPunct="1"/>
            <a:endParaRPr lang="en-IN" altLang="en-US" sz="2800"/>
          </a:p>
        </p:txBody>
      </p:sp>
      <p:sp>
        <p:nvSpPr>
          <p:cNvPr id="5" name="Footer Placeholder 4">
            <a:extLst>
              <a:ext uri="{FF2B5EF4-FFF2-40B4-BE49-F238E27FC236}">
                <a16:creationId xmlns:a16="http://schemas.microsoft.com/office/drawing/2014/main" id="{5E9DA8DA-E652-AF4F-AC02-4A2B5BC84E93}"/>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F648F349-B9E9-164B-AEB7-59B57E8D70DF}"/>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31A8B10-EEA0-A748-BBA2-815F946F36F4}" type="slidenum">
              <a:rPr lang="en-IN" altLang="en-US">
                <a:solidFill>
                  <a:srgbClr val="D38E27"/>
                </a:solidFill>
              </a:rPr>
              <a:pPr eaLnBrk="1" hangingPunct="1"/>
              <a:t>28</a:t>
            </a:fld>
            <a:endParaRPr lang="en-IN" altLang="en-US">
              <a:solidFill>
                <a:srgbClr val="D38E27"/>
              </a:solidFill>
            </a:endParaRPr>
          </a:p>
        </p:txBody>
      </p:sp>
    </p:spTree>
  </p:cSld>
  <p:clrMapOvr>
    <a:masterClrMapping/>
  </p:clrMapOvr>
  <p:transition>
    <p:wip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1036DDBC-5369-7F4E-9730-778174DABD24}"/>
              </a:ext>
            </a:extLst>
          </p:cNvPr>
          <p:cNvSpPr>
            <a:spLocks noGrp="1"/>
          </p:cNvSpPr>
          <p:nvPr>
            <p:ph type="title"/>
          </p:nvPr>
        </p:nvSpPr>
        <p:spPr/>
        <p:txBody>
          <a:bodyPr/>
          <a:lstStyle/>
          <a:p>
            <a:pPr eaLnBrk="1" fontAlgn="auto" hangingPunct="1">
              <a:spcAft>
                <a:spcPts val="0"/>
              </a:spcAft>
              <a:defRPr/>
            </a:pPr>
            <a:r>
              <a:rPr lang="en-IN" b="1"/>
              <a:t>Regulation no. 18</a:t>
            </a:r>
          </a:p>
        </p:txBody>
      </p:sp>
      <p:sp>
        <p:nvSpPr>
          <p:cNvPr id="38915" name="Content Placeholder 2">
            <a:extLst>
              <a:ext uri="{FF2B5EF4-FFF2-40B4-BE49-F238E27FC236}">
                <a16:creationId xmlns:a16="http://schemas.microsoft.com/office/drawing/2014/main" id="{F33ECE0A-81DC-9C4E-A781-A2FCE56AAA99}"/>
              </a:ext>
            </a:extLst>
          </p:cNvPr>
          <p:cNvSpPr>
            <a:spLocks noGrp="1"/>
          </p:cNvSpPr>
          <p:nvPr>
            <p:ph idx="1"/>
          </p:nvPr>
        </p:nvSpPr>
        <p:spPr>
          <a:xfrm>
            <a:off x="457200" y="1600200"/>
            <a:ext cx="8229600" cy="5068888"/>
          </a:xfrm>
        </p:spPr>
        <p:txBody>
          <a:bodyPr/>
          <a:lstStyle/>
          <a:p>
            <a:pPr algn="just" eaLnBrk="1" hangingPunct="1">
              <a:buFont typeface="Wingdings" pitchFamily="2" charset="2"/>
              <a:buChar char="Ø"/>
            </a:pPr>
            <a:r>
              <a:rPr lang="en-US" altLang="en-US" sz="3600" b="1"/>
              <a:t>Nomenclature of Insurance Brokers</a:t>
            </a:r>
            <a:endParaRPr lang="en-IN" altLang="en-US" sz="3600"/>
          </a:p>
          <a:p>
            <a:pPr eaLnBrk="1" hangingPunct="1">
              <a:buFont typeface="Wingdings" pitchFamily="2" charset="2"/>
              <a:buChar char="Ø"/>
            </a:pPr>
            <a:r>
              <a:rPr lang="en-IN" altLang="en-US" sz="2800"/>
              <a:t>The word “Insurance Broker” should appear in the name of the broker company  </a:t>
            </a:r>
          </a:p>
          <a:p>
            <a:pPr marL="342900" lvl="1" indent="-342900" eaLnBrk="1" hangingPunct="1">
              <a:buFont typeface="Wingdings" pitchFamily="2" charset="2"/>
              <a:buChar char="Ø"/>
            </a:pPr>
            <a:r>
              <a:rPr lang="en-IN" altLang="en-US"/>
              <a:t> </a:t>
            </a:r>
            <a:r>
              <a:rPr lang="en-US" altLang="en-US"/>
              <a:t>Every insurance broker shall display, in all their correspondences with all stakeholders, their name registered with the Authority, address of the Registered and Corporate Office, IRDAI registration number, the category for which the insurance broker is registered, validity period of the registration.</a:t>
            </a:r>
            <a:endParaRPr lang="en-IN" altLang="en-US" sz="2400"/>
          </a:p>
          <a:p>
            <a:pPr eaLnBrk="1" hangingPunct="1">
              <a:buFont typeface="Wingdings" pitchFamily="2" charset="2"/>
              <a:buChar char="Ø"/>
            </a:pPr>
            <a:endParaRPr lang="en-IN" altLang="en-US" sz="2800"/>
          </a:p>
          <a:p>
            <a:pPr eaLnBrk="1" hangingPunct="1"/>
            <a:endParaRPr lang="en-IN" altLang="en-US" sz="2800"/>
          </a:p>
        </p:txBody>
      </p:sp>
      <p:sp>
        <p:nvSpPr>
          <p:cNvPr id="5" name="Footer Placeholder 4">
            <a:extLst>
              <a:ext uri="{FF2B5EF4-FFF2-40B4-BE49-F238E27FC236}">
                <a16:creationId xmlns:a16="http://schemas.microsoft.com/office/drawing/2014/main" id="{D6A59118-0CFE-6845-B32C-4CA1239FA49E}"/>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0111FCD9-102B-B642-BD53-370E7B1F233A}"/>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779C179-1063-5F4A-8899-7ABB4C809CF2}" type="slidenum">
              <a:rPr lang="en-IN" altLang="en-US">
                <a:solidFill>
                  <a:srgbClr val="D38E27"/>
                </a:solidFill>
              </a:rPr>
              <a:pPr eaLnBrk="1" hangingPunct="1"/>
              <a:t>29</a:t>
            </a:fld>
            <a:endParaRPr lang="en-IN" altLang="en-US">
              <a:solidFill>
                <a:srgbClr val="D38E27"/>
              </a:solidFill>
            </a:endParaRPr>
          </a:p>
        </p:txBody>
      </p:sp>
    </p:spTree>
  </p:cSld>
  <p:clrMapOvr>
    <a:masterClrMapping/>
  </p:clrMapOvr>
  <p:transition>
    <p:wheel spokes="2"/>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880B5123-D502-CD41-B3DB-AE2F43BC38C8}"/>
              </a:ext>
            </a:extLst>
          </p:cNvPr>
          <p:cNvSpPr>
            <a:spLocks noGrp="1"/>
          </p:cNvSpPr>
          <p:nvPr>
            <p:ph type="title"/>
          </p:nvPr>
        </p:nvSpPr>
        <p:spPr/>
        <p:txBody>
          <a:bodyPr/>
          <a:lstStyle/>
          <a:p>
            <a:pPr eaLnBrk="1" fontAlgn="auto" hangingPunct="1">
              <a:spcAft>
                <a:spcPts val="0"/>
              </a:spcAft>
              <a:defRPr/>
            </a:pPr>
            <a:r>
              <a:rPr lang="en-IN"/>
              <a:t>Sequence of Regulations</a:t>
            </a:r>
          </a:p>
        </p:txBody>
      </p:sp>
      <p:graphicFrame>
        <p:nvGraphicFramePr>
          <p:cNvPr id="4" name="Content Placeholder 3">
            <a:extLst>
              <a:ext uri="{FF2B5EF4-FFF2-40B4-BE49-F238E27FC236}">
                <a16:creationId xmlns:a16="http://schemas.microsoft.com/office/drawing/2014/main" id="{FFBAFFB4-2F5A-D449-BB1A-B584C49146B3}"/>
              </a:ext>
            </a:extLst>
          </p:cNvPr>
          <p:cNvGraphicFramePr>
            <a:graphicFrameLocks noGrp="1"/>
          </p:cNvGraphicFramePr>
          <p:nvPr>
            <p:ph idx="1"/>
          </p:nvPr>
        </p:nvGraphicFramePr>
        <p:xfrm>
          <a:off x="457200" y="1123950"/>
          <a:ext cx="8147050" cy="5008564"/>
        </p:xfrm>
        <a:graphic>
          <a:graphicData uri="http://schemas.openxmlformats.org/drawingml/2006/table">
            <a:tbl>
              <a:tblPr firstRow="1" bandRow="1">
                <a:tableStyleId>{5C22544A-7EE6-4342-B048-85BDC9FD1C3A}</a:tableStyleId>
              </a:tblPr>
              <a:tblGrid>
                <a:gridCol w="1162444">
                  <a:extLst>
                    <a:ext uri="{9D8B030D-6E8A-4147-A177-3AD203B41FA5}">
                      <a16:colId xmlns:a16="http://schemas.microsoft.com/office/drawing/2014/main" val="20000"/>
                    </a:ext>
                  </a:extLst>
                </a:gridCol>
                <a:gridCol w="1512131">
                  <a:extLst>
                    <a:ext uri="{9D8B030D-6E8A-4147-A177-3AD203B41FA5}">
                      <a16:colId xmlns:a16="http://schemas.microsoft.com/office/drawing/2014/main" val="20001"/>
                    </a:ext>
                  </a:extLst>
                </a:gridCol>
                <a:gridCol w="4320375">
                  <a:extLst>
                    <a:ext uri="{9D8B030D-6E8A-4147-A177-3AD203B41FA5}">
                      <a16:colId xmlns:a16="http://schemas.microsoft.com/office/drawing/2014/main" val="20002"/>
                    </a:ext>
                  </a:extLst>
                </a:gridCol>
                <a:gridCol w="1152100">
                  <a:extLst>
                    <a:ext uri="{9D8B030D-6E8A-4147-A177-3AD203B41FA5}">
                      <a16:colId xmlns:a16="http://schemas.microsoft.com/office/drawing/2014/main" val="20003"/>
                    </a:ext>
                  </a:extLst>
                </a:gridCol>
              </a:tblGrid>
              <a:tr h="557568">
                <a:tc>
                  <a:txBody>
                    <a:bodyPr/>
                    <a:lstStyle/>
                    <a:p>
                      <a:pPr algn="ctr">
                        <a:lnSpc>
                          <a:spcPct val="115000"/>
                        </a:lnSpc>
                        <a:spcAft>
                          <a:spcPts val="0"/>
                        </a:spcAft>
                      </a:pPr>
                      <a:r>
                        <a:rPr lang="en-IN" sz="1200" b="1" dirty="0">
                          <a:latin typeface="Bookman Old Style"/>
                          <a:ea typeface="Calibri"/>
                          <a:cs typeface="Times New Roman"/>
                        </a:rPr>
                        <a:t>Chapter </a:t>
                      </a:r>
                      <a:endParaRPr lang="en-IN" sz="1100" dirty="0">
                        <a:latin typeface="Calibri"/>
                        <a:ea typeface="Calibri"/>
                        <a:cs typeface="Times New Roman"/>
                      </a:endParaRPr>
                    </a:p>
                  </a:txBody>
                  <a:tcPr marL="68578" marR="68578" marT="0" marB="0"/>
                </a:tc>
                <a:tc>
                  <a:txBody>
                    <a:bodyPr/>
                    <a:lstStyle/>
                    <a:p>
                      <a:pPr algn="ctr">
                        <a:lnSpc>
                          <a:spcPct val="115000"/>
                        </a:lnSpc>
                        <a:spcAft>
                          <a:spcPts val="0"/>
                        </a:spcAft>
                      </a:pPr>
                      <a:r>
                        <a:rPr lang="en-IN" sz="1200" b="1" dirty="0">
                          <a:latin typeface="Bookman Old Style"/>
                          <a:ea typeface="Calibri"/>
                          <a:cs typeface="Times New Roman"/>
                        </a:rPr>
                        <a:t>Sections </a:t>
                      </a:r>
                      <a:endParaRPr lang="en-IN" sz="1100" dirty="0">
                        <a:latin typeface="Calibri"/>
                        <a:ea typeface="Calibri"/>
                        <a:cs typeface="Times New Roman"/>
                      </a:endParaRPr>
                    </a:p>
                  </a:txBody>
                  <a:tcPr marL="68578" marR="68578" marT="0" marB="0"/>
                </a:tc>
                <a:tc>
                  <a:txBody>
                    <a:bodyPr/>
                    <a:lstStyle/>
                    <a:p>
                      <a:pPr algn="ctr">
                        <a:lnSpc>
                          <a:spcPct val="115000"/>
                        </a:lnSpc>
                        <a:spcAft>
                          <a:spcPts val="0"/>
                        </a:spcAft>
                      </a:pPr>
                      <a:r>
                        <a:rPr lang="en-IN" sz="1200" b="1" dirty="0">
                          <a:latin typeface="Bookman Old Style"/>
                          <a:ea typeface="Calibri"/>
                          <a:cs typeface="Times New Roman"/>
                        </a:rPr>
                        <a:t>Contents</a:t>
                      </a:r>
                      <a:endParaRPr lang="en-IN" sz="1100" dirty="0">
                        <a:latin typeface="Calibri"/>
                        <a:ea typeface="Calibri"/>
                        <a:cs typeface="Times New Roman"/>
                      </a:endParaRPr>
                    </a:p>
                  </a:txBody>
                  <a:tcPr marL="68578" marR="68578" marT="0" marB="0"/>
                </a:tc>
                <a:tc>
                  <a:txBody>
                    <a:bodyPr/>
                    <a:lstStyle/>
                    <a:p>
                      <a:pPr algn="ctr">
                        <a:lnSpc>
                          <a:spcPct val="115000"/>
                        </a:lnSpc>
                        <a:spcAft>
                          <a:spcPts val="0"/>
                        </a:spcAft>
                      </a:pPr>
                      <a:r>
                        <a:rPr lang="en-IN" sz="1200" b="1">
                          <a:latin typeface="Bookman Old Style"/>
                          <a:ea typeface="Calibri"/>
                          <a:cs typeface="Times New Roman"/>
                        </a:rPr>
                        <a:t>Part</a:t>
                      </a:r>
                      <a:endParaRPr lang="en-IN" sz="1100">
                        <a:latin typeface="Calibri"/>
                        <a:ea typeface="Calibri"/>
                        <a:cs typeface="Times New Roman"/>
                      </a:endParaRPr>
                    </a:p>
                  </a:txBody>
                  <a:tcPr marL="68578" marR="68578" marT="0" marB="0"/>
                </a:tc>
                <a:extLst>
                  <a:ext uri="{0D108BD9-81ED-4DB2-BD59-A6C34878D82A}">
                    <a16:rowId xmlns:a16="http://schemas.microsoft.com/office/drawing/2014/main" val="10000"/>
                  </a:ext>
                </a:extLst>
              </a:tr>
              <a:tr h="557568">
                <a:tc>
                  <a:txBody>
                    <a:bodyPr/>
                    <a:lstStyle/>
                    <a:p>
                      <a:pPr algn="ctr">
                        <a:lnSpc>
                          <a:spcPct val="115000"/>
                        </a:lnSpc>
                        <a:spcAft>
                          <a:spcPts val="0"/>
                        </a:spcAft>
                      </a:pPr>
                      <a:r>
                        <a:rPr lang="en-IN" sz="2800" b="1" dirty="0">
                          <a:latin typeface="Bookman Old Style"/>
                          <a:ea typeface="Calibri"/>
                          <a:cs typeface="Times New Roman"/>
                        </a:rPr>
                        <a:t>III</a:t>
                      </a:r>
                      <a:endParaRPr lang="en-IN" sz="2400" dirty="0">
                        <a:latin typeface="Calibri"/>
                        <a:ea typeface="Calibri"/>
                        <a:cs typeface="Times New Roman"/>
                      </a:endParaRPr>
                    </a:p>
                  </a:txBody>
                  <a:tcPr marL="68578" marR="68578" marT="0" marB="0"/>
                </a:tc>
                <a:tc>
                  <a:txBody>
                    <a:bodyPr/>
                    <a:lstStyle/>
                    <a:p>
                      <a:pPr algn="ctr">
                        <a:lnSpc>
                          <a:spcPct val="115000"/>
                        </a:lnSpc>
                        <a:spcAft>
                          <a:spcPts val="0"/>
                        </a:spcAft>
                      </a:pPr>
                      <a:r>
                        <a:rPr lang="en-IN" sz="2400" b="1" dirty="0">
                          <a:latin typeface="Bookman Old Style"/>
                          <a:ea typeface="Calibri"/>
                          <a:cs typeface="Times New Roman"/>
                        </a:rPr>
                        <a:t>18 to 43</a:t>
                      </a:r>
                      <a:endParaRPr lang="en-IN" sz="2000" dirty="0">
                        <a:latin typeface="Calibri"/>
                        <a:ea typeface="Calibri"/>
                        <a:cs typeface="Times New Roman"/>
                      </a:endParaRPr>
                    </a:p>
                  </a:txBody>
                  <a:tcPr marL="68578" marR="68578" marT="0" marB="0"/>
                </a:tc>
                <a:tc>
                  <a:txBody>
                    <a:bodyPr/>
                    <a:lstStyle/>
                    <a:p>
                      <a:pPr algn="ctr">
                        <a:lnSpc>
                          <a:spcPct val="115000"/>
                        </a:lnSpc>
                        <a:spcAft>
                          <a:spcPts val="0"/>
                        </a:spcAft>
                      </a:pPr>
                      <a:r>
                        <a:rPr lang="en-IN" sz="2800" b="1">
                          <a:latin typeface="Bookman Old Style"/>
                          <a:ea typeface="Calibri"/>
                          <a:cs typeface="Times New Roman"/>
                        </a:rPr>
                        <a:t>Corporate Governance </a:t>
                      </a:r>
                      <a:endParaRPr lang="en-IN" sz="2400">
                        <a:latin typeface="Calibri"/>
                        <a:ea typeface="Calibri"/>
                        <a:cs typeface="Times New Roman"/>
                      </a:endParaRPr>
                    </a:p>
                  </a:txBody>
                  <a:tcPr marL="68578" marR="68578" marT="0" marB="0"/>
                </a:tc>
                <a:tc>
                  <a:txBody>
                    <a:bodyPr/>
                    <a:lstStyle/>
                    <a:p>
                      <a:pPr algn="ctr">
                        <a:lnSpc>
                          <a:spcPct val="115000"/>
                        </a:lnSpc>
                        <a:spcAft>
                          <a:spcPts val="0"/>
                        </a:spcAft>
                      </a:pPr>
                      <a:endParaRPr lang="en-IN" sz="2400">
                        <a:latin typeface="Calibri"/>
                        <a:ea typeface="Calibri"/>
                        <a:cs typeface="Times New Roman"/>
                      </a:endParaRPr>
                    </a:p>
                  </a:txBody>
                  <a:tcPr marL="68578" marR="68578" marT="0" marB="0"/>
                </a:tc>
                <a:extLst>
                  <a:ext uri="{0D108BD9-81ED-4DB2-BD59-A6C34878D82A}">
                    <a16:rowId xmlns:a16="http://schemas.microsoft.com/office/drawing/2014/main" val="10001"/>
                  </a:ext>
                </a:extLst>
              </a:tr>
              <a:tr h="1472400">
                <a:tc>
                  <a:txBody>
                    <a:bodyPr/>
                    <a:lstStyle/>
                    <a:p>
                      <a:pPr algn="ctr">
                        <a:lnSpc>
                          <a:spcPct val="115000"/>
                        </a:lnSpc>
                        <a:spcAft>
                          <a:spcPts val="0"/>
                        </a:spcAft>
                      </a:pPr>
                      <a:r>
                        <a:rPr lang="en-IN" sz="2800" b="1">
                          <a:latin typeface="Bookman Old Style"/>
                          <a:ea typeface="Calibri"/>
                          <a:cs typeface="Times New Roman"/>
                        </a:rPr>
                        <a:t>IV</a:t>
                      </a:r>
                      <a:endParaRPr lang="en-IN" sz="2400">
                        <a:latin typeface="Calibri"/>
                        <a:ea typeface="Calibri"/>
                        <a:cs typeface="Times New Roman"/>
                      </a:endParaRPr>
                    </a:p>
                  </a:txBody>
                  <a:tcPr marL="68578" marR="68578" marT="0" marB="0"/>
                </a:tc>
                <a:tc>
                  <a:txBody>
                    <a:bodyPr/>
                    <a:lstStyle/>
                    <a:p>
                      <a:pPr algn="ctr">
                        <a:lnSpc>
                          <a:spcPct val="115000"/>
                        </a:lnSpc>
                        <a:spcAft>
                          <a:spcPts val="0"/>
                        </a:spcAft>
                      </a:pPr>
                      <a:r>
                        <a:rPr lang="en-IN" sz="2400" b="1" dirty="0">
                          <a:latin typeface="Bookman Old Style"/>
                          <a:ea typeface="Calibri"/>
                          <a:cs typeface="Times New Roman"/>
                        </a:rPr>
                        <a:t>44 to 46 </a:t>
                      </a:r>
                      <a:endParaRPr lang="en-IN" sz="2000" dirty="0">
                        <a:latin typeface="Calibri"/>
                        <a:ea typeface="Calibri"/>
                        <a:cs typeface="Times New Roman"/>
                      </a:endParaRPr>
                    </a:p>
                  </a:txBody>
                  <a:tcPr marL="68578" marR="68578" marT="0" marB="0"/>
                </a:tc>
                <a:tc>
                  <a:txBody>
                    <a:bodyPr/>
                    <a:lstStyle/>
                    <a:p>
                      <a:pPr algn="ctr">
                        <a:lnSpc>
                          <a:spcPct val="115000"/>
                        </a:lnSpc>
                        <a:spcAft>
                          <a:spcPts val="0"/>
                        </a:spcAft>
                      </a:pPr>
                      <a:r>
                        <a:rPr lang="en-IN" sz="2800" b="1">
                          <a:latin typeface="Bookman Old Style"/>
                          <a:ea typeface="Calibri"/>
                          <a:cs typeface="Times New Roman"/>
                        </a:rPr>
                        <a:t>Online sales , Telemarketing and Distance marketing</a:t>
                      </a:r>
                      <a:endParaRPr lang="en-IN" sz="2400">
                        <a:latin typeface="Calibri"/>
                        <a:ea typeface="Calibri"/>
                        <a:cs typeface="Times New Roman"/>
                      </a:endParaRPr>
                    </a:p>
                  </a:txBody>
                  <a:tcPr marL="68578" marR="68578" marT="0" marB="0"/>
                </a:tc>
                <a:tc>
                  <a:txBody>
                    <a:bodyPr/>
                    <a:lstStyle/>
                    <a:p>
                      <a:pPr algn="ctr">
                        <a:lnSpc>
                          <a:spcPct val="115000"/>
                        </a:lnSpc>
                        <a:spcAft>
                          <a:spcPts val="0"/>
                        </a:spcAft>
                      </a:pPr>
                      <a:endParaRPr lang="en-IN" sz="2400">
                        <a:latin typeface="Calibri"/>
                        <a:ea typeface="Calibri"/>
                        <a:cs typeface="Times New Roman"/>
                      </a:endParaRPr>
                    </a:p>
                  </a:txBody>
                  <a:tcPr marL="68578" marR="68578" marT="0" marB="0"/>
                </a:tc>
                <a:extLst>
                  <a:ext uri="{0D108BD9-81ED-4DB2-BD59-A6C34878D82A}">
                    <a16:rowId xmlns:a16="http://schemas.microsoft.com/office/drawing/2014/main" val="10002"/>
                  </a:ext>
                </a:extLst>
              </a:tr>
              <a:tr h="1472400">
                <a:tc>
                  <a:txBody>
                    <a:bodyPr/>
                    <a:lstStyle/>
                    <a:p>
                      <a:pPr algn="ctr">
                        <a:lnSpc>
                          <a:spcPct val="115000"/>
                        </a:lnSpc>
                        <a:spcAft>
                          <a:spcPts val="0"/>
                        </a:spcAft>
                      </a:pPr>
                      <a:r>
                        <a:rPr lang="en-IN" sz="2800" b="1">
                          <a:latin typeface="Bookman Old Style"/>
                          <a:ea typeface="Calibri"/>
                          <a:cs typeface="Times New Roman"/>
                        </a:rPr>
                        <a:t>V</a:t>
                      </a:r>
                      <a:endParaRPr lang="en-IN" sz="2400">
                        <a:latin typeface="Calibri"/>
                        <a:ea typeface="Calibri"/>
                        <a:cs typeface="Times New Roman"/>
                      </a:endParaRPr>
                    </a:p>
                  </a:txBody>
                  <a:tcPr marL="68578" marR="68578" marT="0" marB="0"/>
                </a:tc>
                <a:tc>
                  <a:txBody>
                    <a:bodyPr/>
                    <a:lstStyle/>
                    <a:p>
                      <a:pPr algn="ctr">
                        <a:lnSpc>
                          <a:spcPct val="115000"/>
                        </a:lnSpc>
                        <a:spcAft>
                          <a:spcPts val="0"/>
                        </a:spcAft>
                      </a:pPr>
                      <a:r>
                        <a:rPr lang="en-IN" sz="2400" b="1" dirty="0">
                          <a:latin typeface="Bookman Old Style"/>
                          <a:ea typeface="Calibri"/>
                          <a:cs typeface="Times New Roman"/>
                        </a:rPr>
                        <a:t>47 to 56</a:t>
                      </a:r>
                      <a:endParaRPr lang="en-IN" sz="2000" dirty="0">
                        <a:latin typeface="Calibri"/>
                        <a:ea typeface="Calibri"/>
                        <a:cs typeface="Times New Roman"/>
                      </a:endParaRPr>
                    </a:p>
                  </a:txBody>
                  <a:tcPr marL="68578" marR="68578" marT="0" marB="0"/>
                </a:tc>
                <a:tc>
                  <a:txBody>
                    <a:bodyPr/>
                    <a:lstStyle/>
                    <a:p>
                      <a:pPr algn="ctr">
                        <a:lnSpc>
                          <a:spcPct val="115000"/>
                        </a:lnSpc>
                        <a:spcAft>
                          <a:spcPts val="0"/>
                        </a:spcAft>
                      </a:pPr>
                      <a:r>
                        <a:rPr lang="en-IN" sz="2800" b="1">
                          <a:latin typeface="Bookman Old Style"/>
                          <a:ea typeface="Calibri"/>
                          <a:cs typeface="Times New Roman"/>
                        </a:rPr>
                        <a:t>Approach in case of Non compliance of Regulations  </a:t>
                      </a:r>
                      <a:endParaRPr lang="en-IN" sz="2400">
                        <a:latin typeface="Calibri"/>
                        <a:ea typeface="Calibri"/>
                        <a:cs typeface="Times New Roman"/>
                      </a:endParaRPr>
                    </a:p>
                  </a:txBody>
                  <a:tcPr marL="68578" marR="68578" marT="0" marB="0"/>
                </a:tc>
                <a:tc>
                  <a:txBody>
                    <a:bodyPr/>
                    <a:lstStyle/>
                    <a:p>
                      <a:pPr algn="ctr">
                        <a:lnSpc>
                          <a:spcPct val="115000"/>
                        </a:lnSpc>
                        <a:spcAft>
                          <a:spcPts val="0"/>
                        </a:spcAft>
                      </a:pPr>
                      <a:endParaRPr lang="en-IN" sz="2400">
                        <a:latin typeface="Calibri"/>
                        <a:ea typeface="Calibri"/>
                        <a:cs typeface="Times New Roman"/>
                      </a:endParaRPr>
                    </a:p>
                  </a:txBody>
                  <a:tcPr marL="68578" marR="68578" marT="0" marB="0"/>
                </a:tc>
                <a:extLst>
                  <a:ext uri="{0D108BD9-81ED-4DB2-BD59-A6C34878D82A}">
                    <a16:rowId xmlns:a16="http://schemas.microsoft.com/office/drawing/2014/main" val="10003"/>
                  </a:ext>
                </a:extLst>
              </a:tr>
              <a:tr h="948628">
                <a:tc>
                  <a:txBody>
                    <a:bodyPr/>
                    <a:lstStyle/>
                    <a:p>
                      <a:pPr algn="ctr">
                        <a:lnSpc>
                          <a:spcPct val="115000"/>
                        </a:lnSpc>
                        <a:spcAft>
                          <a:spcPts val="0"/>
                        </a:spcAft>
                      </a:pPr>
                      <a:r>
                        <a:rPr lang="en-IN" sz="2800" b="1">
                          <a:latin typeface="Bookman Old Style"/>
                          <a:ea typeface="Calibri"/>
                          <a:cs typeface="Times New Roman"/>
                        </a:rPr>
                        <a:t>VI</a:t>
                      </a:r>
                      <a:endParaRPr lang="en-IN" sz="2400">
                        <a:latin typeface="Calibri"/>
                        <a:ea typeface="Calibri"/>
                        <a:cs typeface="Times New Roman"/>
                      </a:endParaRPr>
                    </a:p>
                  </a:txBody>
                  <a:tcPr marL="68578" marR="68578" marT="0" marB="0"/>
                </a:tc>
                <a:tc>
                  <a:txBody>
                    <a:bodyPr/>
                    <a:lstStyle/>
                    <a:p>
                      <a:pPr algn="ctr">
                        <a:lnSpc>
                          <a:spcPct val="115000"/>
                        </a:lnSpc>
                        <a:spcAft>
                          <a:spcPts val="0"/>
                        </a:spcAft>
                      </a:pPr>
                      <a:r>
                        <a:rPr lang="en-IN" sz="2400" b="1" dirty="0">
                          <a:latin typeface="Bookman Old Style"/>
                          <a:ea typeface="Calibri"/>
                          <a:cs typeface="Times New Roman"/>
                        </a:rPr>
                        <a:t>57 to 59</a:t>
                      </a:r>
                      <a:endParaRPr lang="en-IN" sz="2000" dirty="0">
                        <a:latin typeface="Calibri"/>
                        <a:ea typeface="Calibri"/>
                        <a:cs typeface="Times New Roman"/>
                      </a:endParaRPr>
                    </a:p>
                  </a:txBody>
                  <a:tcPr marL="68578" marR="68578" marT="0" marB="0"/>
                </a:tc>
                <a:tc>
                  <a:txBody>
                    <a:bodyPr/>
                    <a:lstStyle/>
                    <a:p>
                      <a:pPr algn="ctr">
                        <a:lnSpc>
                          <a:spcPct val="115000"/>
                        </a:lnSpc>
                        <a:spcAft>
                          <a:spcPts val="0"/>
                        </a:spcAft>
                      </a:pPr>
                      <a:r>
                        <a:rPr lang="en-IN" sz="2800" b="1">
                          <a:latin typeface="Bookman Old Style"/>
                          <a:ea typeface="Calibri"/>
                          <a:cs typeface="Times New Roman"/>
                        </a:rPr>
                        <a:t>Miscellaneous</a:t>
                      </a:r>
                      <a:endParaRPr lang="en-IN" sz="2400">
                        <a:latin typeface="Calibri"/>
                        <a:ea typeface="Calibri"/>
                        <a:cs typeface="Times New Roman"/>
                      </a:endParaRPr>
                    </a:p>
                  </a:txBody>
                  <a:tcPr marL="68578" marR="68578" marT="0" marB="0"/>
                </a:tc>
                <a:tc>
                  <a:txBody>
                    <a:bodyPr/>
                    <a:lstStyle/>
                    <a:p>
                      <a:pPr algn="ctr">
                        <a:lnSpc>
                          <a:spcPct val="115000"/>
                        </a:lnSpc>
                        <a:spcAft>
                          <a:spcPts val="0"/>
                        </a:spcAft>
                      </a:pPr>
                      <a:endParaRPr lang="en-IN" sz="2400" dirty="0">
                        <a:latin typeface="Calibri"/>
                        <a:ea typeface="Calibri"/>
                        <a:cs typeface="Times New Roman"/>
                      </a:endParaRPr>
                    </a:p>
                  </a:txBody>
                  <a:tcPr marL="68578" marR="68578" marT="0" marB="0"/>
                </a:tc>
                <a:extLst>
                  <a:ext uri="{0D108BD9-81ED-4DB2-BD59-A6C34878D82A}">
                    <a16:rowId xmlns:a16="http://schemas.microsoft.com/office/drawing/2014/main" val="10004"/>
                  </a:ext>
                </a:extLst>
              </a:tr>
            </a:tbl>
          </a:graphicData>
        </a:graphic>
      </p:graphicFrame>
      <p:sp>
        <p:nvSpPr>
          <p:cNvPr id="6" name="Footer Placeholder 5">
            <a:extLst>
              <a:ext uri="{FF2B5EF4-FFF2-40B4-BE49-F238E27FC236}">
                <a16:creationId xmlns:a16="http://schemas.microsoft.com/office/drawing/2014/main" id="{F8FE04CE-3F74-B74C-B666-8C261DE46AE4}"/>
              </a:ext>
            </a:extLst>
          </p:cNvPr>
          <p:cNvSpPr>
            <a:spLocks noGrp="1"/>
          </p:cNvSpPr>
          <p:nvPr>
            <p:ph type="ftr" sz="quarter" idx="11"/>
          </p:nvPr>
        </p:nvSpPr>
        <p:spPr/>
        <p:txBody>
          <a:bodyPr/>
          <a:lstStyle/>
          <a:p>
            <a:pPr>
              <a:defRPr/>
            </a:pPr>
            <a:r>
              <a:rPr lang="en-IN"/>
              <a:t>CMA Sudhir Kumar Jain                          VP &amp; Director IBAI</a:t>
            </a:r>
          </a:p>
        </p:txBody>
      </p:sp>
      <p:sp>
        <p:nvSpPr>
          <p:cNvPr id="5" name="Slide Number Placeholder 4">
            <a:extLst>
              <a:ext uri="{FF2B5EF4-FFF2-40B4-BE49-F238E27FC236}">
                <a16:creationId xmlns:a16="http://schemas.microsoft.com/office/drawing/2014/main" id="{AD9F7E4F-2865-8B4E-BF6E-3377BA8E853C}"/>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5F3B762-6F59-D948-830C-EC496A23514F}" type="slidenum">
              <a:rPr lang="en-IN" altLang="en-US">
                <a:solidFill>
                  <a:srgbClr val="D38E27"/>
                </a:solidFill>
              </a:rPr>
              <a:pPr eaLnBrk="1" hangingPunct="1"/>
              <a:t>3</a:t>
            </a:fld>
            <a:endParaRPr lang="en-IN" altLang="en-US">
              <a:solidFill>
                <a:srgbClr val="D38E27"/>
              </a:solidFill>
            </a:endParaRPr>
          </a:p>
        </p:txBody>
      </p:sp>
    </p:spTree>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B7CB7432-39E0-874B-872D-C56055B69890}"/>
              </a:ext>
            </a:extLst>
          </p:cNvPr>
          <p:cNvSpPr>
            <a:spLocks noGrp="1"/>
          </p:cNvSpPr>
          <p:nvPr>
            <p:ph type="title"/>
          </p:nvPr>
        </p:nvSpPr>
        <p:spPr/>
        <p:txBody>
          <a:bodyPr rtlCol="0">
            <a:normAutofit fontScale="90000"/>
          </a:bodyPr>
          <a:lstStyle/>
          <a:p>
            <a:pPr eaLnBrk="1" fontAlgn="auto" hangingPunct="1">
              <a:spcAft>
                <a:spcPts val="0"/>
              </a:spcAft>
              <a:defRPr/>
            </a:pPr>
            <a:r>
              <a:rPr lang="en-IN" b="1" dirty="0"/>
              <a:t>Regulation no. 19-Capital requirement </a:t>
            </a:r>
          </a:p>
        </p:txBody>
      </p:sp>
      <p:graphicFrame>
        <p:nvGraphicFramePr>
          <p:cNvPr id="4" name="Content Placeholder 3">
            <a:extLst>
              <a:ext uri="{FF2B5EF4-FFF2-40B4-BE49-F238E27FC236}">
                <a16:creationId xmlns:a16="http://schemas.microsoft.com/office/drawing/2014/main" id="{B7D70AB7-F9E2-924F-A4AB-F81FAC099C69}"/>
              </a:ext>
            </a:extLst>
          </p:cNvPr>
          <p:cNvGraphicFramePr>
            <a:graphicFrameLocks noGrp="1"/>
          </p:cNvGraphicFramePr>
          <p:nvPr>
            <p:ph idx="1"/>
          </p:nvPr>
        </p:nvGraphicFramePr>
        <p:xfrm>
          <a:off x="457200" y="1484313"/>
          <a:ext cx="8229600" cy="368300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370840">
                <a:tc>
                  <a:txBody>
                    <a:bodyPr/>
                    <a:lstStyle/>
                    <a:p>
                      <a:r>
                        <a:rPr lang="en-IN" dirty="0"/>
                        <a:t>Direct  Broker</a:t>
                      </a:r>
                    </a:p>
                  </a:txBody>
                  <a:tcPr/>
                </a:tc>
                <a:tc>
                  <a:txBody>
                    <a:bodyPr/>
                    <a:lstStyle/>
                    <a:p>
                      <a:r>
                        <a:rPr lang="en-IN" dirty="0"/>
                        <a:t>Rs 75 </a:t>
                      </a:r>
                      <a:r>
                        <a:rPr lang="en-IN" dirty="0" err="1"/>
                        <a:t>lakhs</a:t>
                      </a:r>
                      <a:endParaRPr lang="en-IN" dirty="0"/>
                    </a:p>
                  </a:txBody>
                  <a:tcPr/>
                </a:tc>
                <a:extLst>
                  <a:ext uri="{0D108BD9-81ED-4DB2-BD59-A6C34878D82A}">
                    <a16:rowId xmlns:a16="http://schemas.microsoft.com/office/drawing/2014/main" val="10000"/>
                  </a:ext>
                </a:extLst>
              </a:tr>
              <a:tr h="370840">
                <a:tc>
                  <a:txBody>
                    <a:bodyPr/>
                    <a:lstStyle/>
                    <a:p>
                      <a:r>
                        <a:rPr lang="en-IN" dirty="0"/>
                        <a:t>Reinsurance  Broker</a:t>
                      </a:r>
                    </a:p>
                  </a:txBody>
                  <a:tcPr/>
                </a:tc>
                <a:tc>
                  <a:txBody>
                    <a:bodyPr/>
                    <a:lstStyle/>
                    <a:p>
                      <a:r>
                        <a:rPr lang="en-IN" dirty="0"/>
                        <a:t>Rs  400</a:t>
                      </a:r>
                      <a:r>
                        <a:rPr lang="en-IN" baseline="0" dirty="0"/>
                        <a:t> </a:t>
                      </a:r>
                      <a:r>
                        <a:rPr lang="en-IN" baseline="0" dirty="0" err="1"/>
                        <a:t>lakhs</a:t>
                      </a:r>
                      <a:endParaRPr lang="en-IN" dirty="0"/>
                    </a:p>
                  </a:txBody>
                  <a:tcPr/>
                </a:tc>
                <a:extLst>
                  <a:ext uri="{0D108BD9-81ED-4DB2-BD59-A6C34878D82A}">
                    <a16:rowId xmlns:a16="http://schemas.microsoft.com/office/drawing/2014/main" val="10001"/>
                  </a:ext>
                </a:extLst>
              </a:tr>
              <a:tr h="370840">
                <a:tc>
                  <a:txBody>
                    <a:bodyPr/>
                    <a:lstStyle/>
                    <a:p>
                      <a:r>
                        <a:rPr lang="en-IN" dirty="0"/>
                        <a:t>Composite Broker  </a:t>
                      </a:r>
                    </a:p>
                  </a:txBody>
                  <a:tcPr/>
                </a:tc>
                <a:tc>
                  <a:txBody>
                    <a:bodyPr/>
                    <a:lstStyle/>
                    <a:p>
                      <a:r>
                        <a:rPr lang="en-IN" dirty="0"/>
                        <a:t>Rs 500 </a:t>
                      </a:r>
                      <a:r>
                        <a:rPr lang="en-IN" dirty="0" err="1"/>
                        <a:t>lakhs</a:t>
                      </a:r>
                      <a:endParaRPr lang="en-IN" dirty="0"/>
                    </a:p>
                  </a:txBody>
                  <a:tcPr/>
                </a:tc>
                <a:extLst>
                  <a:ext uri="{0D108BD9-81ED-4DB2-BD59-A6C34878D82A}">
                    <a16:rowId xmlns:a16="http://schemas.microsoft.com/office/drawing/2014/main" val="10002"/>
                  </a:ext>
                </a:extLst>
              </a:tr>
              <a:tr h="370840">
                <a:tc gridSpan="2">
                  <a:txBody>
                    <a:bodyPr/>
                    <a:lstStyle/>
                    <a:p>
                      <a:pPr marL="0" lvl="2" indent="0"/>
                      <a:r>
                        <a:rPr kumimoji="0" lang="en-US" sz="1800" kern="1200" dirty="0">
                          <a:solidFill>
                            <a:schemeClr val="dk1"/>
                          </a:solidFill>
                          <a:latin typeface="+mn-lt"/>
                          <a:ea typeface="+mn-ea"/>
                          <a:cs typeface="+mn-cs"/>
                        </a:rPr>
                        <a:t>1, the capital in the case of a company limited by shares and a cooperative society shall be in the form of equity shares, for the contribution of partners in the case of LLP shall only be in cash;</a:t>
                      </a:r>
                      <a:endParaRPr kumimoji="0" lang="en-IN" sz="1600" kern="1200" dirty="0">
                        <a:solidFill>
                          <a:schemeClr val="dk1"/>
                        </a:solidFill>
                        <a:latin typeface="+mn-lt"/>
                        <a:ea typeface="+mn-ea"/>
                        <a:cs typeface="+mn-cs"/>
                      </a:endParaRPr>
                    </a:p>
                    <a:p>
                      <a:endParaRPr lang="en-IN" dirty="0"/>
                    </a:p>
                  </a:txBody>
                  <a:tcPr/>
                </a:tc>
                <a:tc hMerge="1">
                  <a:txBody>
                    <a:bodyPr/>
                    <a:lstStyle/>
                    <a:p>
                      <a:endParaRPr lang="en-IN" dirty="0"/>
                    </a:p>
                  </a:txBody>
                  <a:tcPr/>
                </a:tc>
                <a:extLst>
                  <a:ext uri="{0D108BD9-81ED-4DB2-BD59-A6C34878D82A}">
                    <a16:rowId xmlns:a16="http://schemas.microsoft.com/office/drawing/2014/main" val="10003"/>
                  </a:ext>
                </a:extLst>
              </a:tr>
              <a:tr h="370840">
                <a:tc gridSpan="2">
                  <a:txBody>
                    <a:bodyPr/>
                    <a:lstStyle/>
                    <a:p>
                      <a:r>
                        <a:rPr lang="en-IN" dirty="0"/>
                        <a:t>2, FE 49% as per Govt notification </a:t>
                      </a:r>
                    </a:p>
                  </a:txBody>
                  <a:tcPr/>
                </a:tc>
                <a:tc hMerge="1">
                  <a:txBody>
                    <a:bodyPr/>
                    <a:lstStyle/>
                    <a:p>
                      <a:endParaRPr lang="en-IN" dirty="0"/>
                    </a:p>
                  </a:txBody>
                  <a:tcPr/>
                </a:tc>
                <a:extLst>
                  <a:ext uri="{0D108BD9-81ED-4DB2-BD59-A6C34878D82A}">
                    <a16:rowId xmlns:a16="http://schemas.microsoft.com/office/drawing/2014/main" val="10004"/>
                  </a:ext>
                </a:extLst>
              </a:tr>
              <a:tr h="370840">
                <a:tc>
                  <a:txBody>
                    <a:bodyPr/>
                    <a:lstStyle/>
                    <a:p>
                      <a:r>
                        <a:rPr lang="en-IN" dirty="0"/>
                        <a:t>3, No loan against shares </a:t>
                      </a:r>
                    </a:p>
                  </a:txBody>
                  <a:tcPr/>
                </a:tc>
                <a:tc>
                  <a:txBody>
                    <a:bodyPr/>
                    <a:lstStyle/>
                    <a:p>
                      <a:endParaRPr lang="en-IN" dirty="0"/>
                    </a:p>
                  </a:txBody>
                  <a:tcPr/>
                </a:tc>
                <a:extLst>
                  <a:ext uri="{0D108BD9-81ED-4DB2-BD59-A6C34878D82A}">
                    <a16:rowId xmlns:a16="http://schemas.microsoft.com/office/drawing/2014/main" val="10005"/>
                  </a:ext>
                </a:extLst>
              </a:tr>
              <a:tr h="370840">
                <a:tc>
                  <a:txBody>
                    <a:bodyPr/>
                    <a:lstStyle/>
                    <a:p>
                      <a:r>
                        <a:rPr lang="en-IN" dirty="0"/>
                        <a:t>4, Share contribution from own source not from other sources  </a:t>
                      </a:r>
                    </a:p>
                  </a:txBody>
                  <a:tcPr/>
                </a:tc>
                <a:tc>
                  <a:txBody>
                    <a:bodyPr/>
                    <a:lstStyle/>
                    <a:p>
                      <a:endParaRPr lang="en-IN" dirty="0"/>
                    </a:p>
                  </a:txBody>
                  <a:tcPr/>
                </a:tc>
                <a:extLst>
                  <a:ext uri="{0D108BD9-81ED-4DB2-BD59-A6C34878D82A}">
                    <a16:rowId xmlns:a16="http://schemas.microsoft.com/office/drawing/2014/main" val="10006"/>
                  </a:ext>
                </a:extLst>
              </a:tr>
            </a:tbl>
          </a:graphicData>
        </a:graphic>
      </p:graphicFrame>
      <p:sp>
        <p:nvSpPr>
          <p:cNvPr id="6" name="Footer Placeholder 5">
            <a:extLst>
              <a:ext uri="{FF2B5EF4-FFF2-40B4-BE49-F238E27FC236}">
                <a16:creationId xmlns:a16="http://schemas.microsoft.com/office/drawing/2014/main" id="{9059B262-1443-D745-ACB7-96E2817BD52F}"/>
              </a:ext>
            </a:extLst>
          </p:cNvPr>
          <p:cNvSpPr>
            <a:spLocks noGrp="1"/>
          </p:cNvSpPr>
          <p:nvPr>
            <p:ph type="ftr" sz="quarter" idx="11"/>
          </p:nvPr>
        </p:nvSpPr>
        <p:spPr/>
        <p:txBody>
          <a:bodyPr/>
          <a:lstStyle/>
          <a:p>
            <a:pPr>
              <a:defRPr/>
            </a:pPr>
            <a:r>
              <a:rPr lang="en-IN"/>
              <a:t>CMA Sudhir Kumar Jain                          VP &amp; Director IBAI</a:t>
            </a:r>
          </a:p>
        </p:txBody>
      </p:sp>
      <p:sp>
        <p:nvSpPr>
          <p:cNvPr id="5" name="Slide Number Placeholder 4">
            <a:extLst>
              <a:ext uri="{FF2B5EF4-FFF2-40B4-BE49-F238E27FC236}">
                <a16:creationId xmlns:a16="http://schemas.microsoft.com/office/drawing/2014/main" id="{71D4DAD4-7B55-A349-ABE0-67962556396C}"/>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4EF6F54-03BE-9142-AC78-193D5D8D5E82}" type="slidenum">
              <a:rPr lang="en-IN" altLang="en-US">
                <a:solidFill>
                  <a:srgbClr val="D38E27"/>
                </a:solidFill>
              </a:rPr>
              <a:pPr eaLnBrk="1" hangingPunct="1"/>
              <a:t>30</a:t>
            </a:fld>
            <a:endParaRPr lang="en-IN" altLang="en-US">
              <a:solidFill>
                <a:srgbClr val="D38E27"/>
              </a:solidFill>
            </a:endParaRPr>
          </a:p>
        </p:txBody>
      </p:sp>
    </p:spTree>
  </p:cSld>
  <p:clrMapOvr>
    <a:masterClrMapping/>
  </p:clrMapOvr>
  <p:transition>
    <p:zoom dir="in"/>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5E18C8BC-A9F0-6C40-A02E-F91560695368}"/>
              </a:ext>
            </a:extLst>
          </p:cNvPr>
          <p:cNvSpPr>
            <a:spLocks noGrp="1"/>
          </p:cNvSpPr>
          <p:nvPr>
            <p:ph type="title"/>
          </p:nvPr>
        </p:nvSpPr>
        <p:spPr/>
        <p:txBody>
          <a:bodyPr/>
          <a:lstStyle/>
          <a:p>
            <a:pPr eaLnBrk="1" fontAlgn="auto" hangingPunct="1">
              <a:spcAft>
                <a:spcPts val="0"/>
              </a:spcAft>
              <a:defRPr/>
            </a:pPr>
            <a:r>
              <a:rPr lang="en-IN" b="1"/>
              <a:t>Regulation no. 20</a:t>
            </a:r>
          </a:p>
        </p:txBody>
      </p:sp>
      <p:sp>
        <p:nvSpPr>
          <p:cNvPr id="38915" name="Content Placeholder 2">
            <a:extLst>
              <a:ext uri="{FF2B5EF4-FFF2-40B4-BE49-F238E27FC236}">
                <a16:creationId xmlns:a16="http://schemas.microsoft.com/office/drawing/2014/main" id="{44F490A0-7953-564C-8FFC-3BCC9D834D83}"/>
              </a:ext>
            </a:extLst>
          </p:cNvPr>
          <p:cNvSpPr>
            <a:spLocks noGrp="1"/>
          </p:cNvSpPr>
          <p:nvPr>
            <p:ph idx="1"/>
          </p:nvPr>
        </p:nvSpPr>
        <p:spPr>
          <a:xfrm>
            <a:off x="457200" y="1412875"/>
            <a:ext cx="8229600" cy="5256213"/>
          </a:xfrm>
        </p:spPr>
        <p:txBody>
          <a:bodyPr rtlCol="0">
            <a:normAutofit lnSpcReduction="10000"/>
          </a:bodyPr>
          <a:lstStyle/>
          <a:p>
            <a:pPr eaLnBrk="1" fontAlgn="auto" hangingPunct="1">
              <a:spcAft>
                <a:spcPts val="0"/>
              </a:spcAft>
              <a:buFont typeface="Wingdings 2" pitchFamily="18" charset="2"/>
              <a:buNone/>
              <a:defRPr/>
            </a:pPr>
            <a:r>
              <a:rPr lang="en-US" sz="2800" b="1" dirty="0"/>
              <a:t>Manner of calculation of equity capital held by foreign investors</a:t>
            </a:r>
          </a:p>
          <a:p>
            <a:pPr eaLnBrk="1" fontAlgn="auto" hangingPunct="1">
              <a:spcAft>
                <a:spcPts val="0"/>
              </a:spcAft>
              <a:buFont typeface="Arial" pitchFamily="34" charset="0"/>
              <a:buChar char="•"/>
              <a:defRPr/>
            </a:pPr>
            <a:r>
              <a:rPr lang="en-US" sz="2800" b="1" dirty="0"/>
              <a:t>As prescribed by the Central Govt.</a:t>
            </a:r>
          </a:p>
          <a:p>
            <a:pPr eaLnBrk="1" fontAlgn="auto" hangingPunct="1">
              <a:spcAft>
                <a:spcPts val="0"/>
              </a:spcAft>
              <a:buFont typeface="Arial" pitchFamily="34" charset="0"/>
              <a:buChar char="•"/>
              <a:defRPr/>
            </a:pPr>
            <a:r>
              <a:rPr lang="en-US" sz="2800" b="1" dirty="0" err="1"/>
              <a:t>Sch</a:t>
            </a:r>
            <a:r>
              <a:rPr lang="en-US" sz="2800" b="1" dirty="0"/>
              <a:t> II –Form R</a:t>
            </a:r>
          </a:p>
          <a:p>
            <a:pPr eaLnBrk="1" fontAlgn="auto" hangingPunct="1">
              <a:spcAft>
                <a:spcPts val="0"/>
              </a:spcAft>
              <a:buFont typeface="Arial" pitchFamily="34" charset="0"/>
              <a:buNone/>
              <a:defRPr/>
            </a:pPr>
            <a:r>
              <a:rPr lang="en-US" sz="2800" b="1" dirty="0"/>
              <a:t>1, Foreign Investor includes Foreign venture capital investors   </a:t>
            </a:r>
          </a:p>
          <a:p>
            <a:pPr eaLnBrk="1" fontAlgn="auto" hangingPunct="1">
              <a:spcAft>
                <a:spcPts val="0"/>
              </a:spcAft>
              <a:buFont typeface="Arial" pitchFamily="34" charset="0"/>
              <a:buNone/>
              <a:defRPr/>
            </a:pPr>
            <a:r>
              <a:rPr lang="en-US" sz="2800" b="1" dirty="0"/>
              <a:t>2, Any investment by FI or through Indian subsidiary</a:t>
            </a:r>
          </a:p>
          <a:p>
            <a:pPr eaLnBrk="1" fontAlgn="auto" hangingPunct="1">
              <a:spcAft>
                <a:spcPts val="0"/>
              </a:spcAft>
              <a:buFont typeface="Arial" pitchFamily="34" charset="0"/>
              <a:buNone/>
              <a:defRPr/>
            </a:pPr>
            <a:r>
              <a:rPr lang="en-US" sz="2800" b="1" dirty="0"/>
              <a:t>3, any change exceeding  10% of the paid up capital of  promoters  to be informed to IRDA within 45 days </a:t>
            </a:r>
          </a:p>
          <a:p>
            <a:pPr eaLnBrk="1" fontAlgn="auto" hangingPunct="1">
              <a:spcAft>
                <a:spcPts val="0"/>
              </a:spcAft>
              <a:buFont typeface="Arial" pitchFamily="34" charset="0"/>
              <a:buNone/>
              <a:defRPr/>
            </a:pPr>
            <a:r>
              <a:rPr lang="en-US" sz="2800" b="1" dirty="0"/>
              <a:t>4,  any change exceeding  25% of the paid up capital of promoters to be  informed to IRDA immediately  </a:t>
            </a:r>
            <a:endParaRPr lang="en-IN" sz="2800" dirty="0"/>
          </a:p>
          <a:p>
            <a:pPr eaLnBrk="1" fontAlgn="auto" hangingPunct="1">
              <a:spcAft>
                <a:spcPts val="0"/>
              </a:spcAft>
              <a:buFont typeface="Arial" pitchFamily="34" charset="0"/>
              <a:buChar char="•"/>
              <a:defRPr/>
            </a:pPr>
            <a:endParaRPr lang="en-IN" sz="2800" dirty="0"/>
          </a:p>
        </p:txBody>
      </p:sp>
      <p:sp>
        <p:nvSpPr>
          <p:cNvPr id="5" name="Footer Placeholder 4">
            <a:extLst>
              <a:ext uri="{FF2B5EF4-FFF2-40B4-BE49-F238E27FC236}">
                <a16:creationId xmlns:a16="http://schemas.microsoft.com/office/drawing/2014/main" id="{5138A67C-50B8-5049-927A-18333A05A369}"/>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BBC81714-7102-5740-B2FD-430B9512F065}"/>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EE4ACE2-F34C-BD43-808D-719B7BC1D420}" type="slidenum">
              <a:rPr lang="en-IN" altLang="en-US">
                <a:solidFill>
                  <a:srgbClr val="D38E27"/>
                </a:solidFill>
              </a:rPr>
              <a:pPr eaLnBrk="1" hangingPunct="1"/>
              <a:t>31</a:t>
            </a:fld>
            <a:endParaRPr lang="en-IN" altLang="en-US">
              <a:solidFill>
                <a:srgbClr val="D38E27"/>
              </a:solidFill>
            </a:endParaRPr>
          </a:p>
        </p:txBody>
      </p:sp>
    </p:spTree>
  </p:cSld>
  <p:clrMapOvr>
    <a:masterClrMapping/>
  </p:clrMapOvr>
  <p:transition>
    <p:randomBar dir="vert"/>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34E84364-4DAF-7A4B-87EE-D55B192D6393}"/>
              </a:ext>
            </a:extLst>
          </p:cNvPr>
          <p:cNvSpPr>
            <a:spLocks noGrp="1"/>
          </p:cNvSpPr>
          <p:nvPr>
            <p:ph type="title"/>
          </p:nvPr>
        </p:nvSpPr>
        <p:spPr/>
        <p:txBody>
          <a:bodyPr/>
          <a:lstStyle/>
          <a:p>
            <a:pPr eaLnBrk="1" fontAlgn="auto" hangingPunct="1">
              <a:spcAft>
                <a:spcPts val="0"/>
              </a:spcAft>
              <a:defRPr/>
            </a:pPr>
            <a:r>
              <a:rPr lang="en-IN" b="1"/>
              <a:t>Regulation no. 21</a:t>
            </a:r>
          </a:p>
        </p:txBody>
      </p:sp>
      <p:sp>
        <p:nvSpPr>
          <p:cNvPr id="41987" name="Content Placeholder 2">
            <a:extLst>
              <a:ext uri="{FF2B5EF4-FFF2-40B4-BE49-F238E27FC236}">
                <a16:creationId xmlns:a16="http://schemas.microsoft.com/office/drawing/2014/main" id="{F8B07C7F-9D9D-9648-B653-9A8A503F96F5}"/>
              </a:ext>
            </a:extLst>
          </p:cNvPr>
          <p:cNvSpPr>
            <a:spLocks noGrp="1"/>
          </p:cNvSpPr>
          <p:nvPr>
            <p:ph idx="1"/>
          </p:nvPr>
        </p:nvSpPr>
        <p:spPr>
          <a:xfrm>
            <a:off x="457200" y="1412875"/>
            <a:ext cx="8229600" cy="5256213"/>
          </a:xfrm>
        </p:spPr>
        <p:txBody>
          <a:bodyPr/>
          <a:lstStyle/>
          <a:p>
            <a:pPr eaLnBrk="1" hangingPunct="1"/>
            <a:r>
              <a:rPr lang="en-US" altLang="en-US" b="1"/>
              <a:t>Indian owned and Indian Control</a:t>
            </a:r>
            <a:endParaRPr lang="en-IN" altLang="en-US" sz="2800"/>
          </a:p>
          <a:p>
            <a:pPr eaLnBrk="1" hangingPunct="1">
              <a:buFont typeface="Wingdings 2" pitchFamily="2" charset="2"/>
              <a:buNone/>
            </a:pPr>
            <a:r>
              <a:rPr lang="en-US" altLang="en-US"/>
              <a:t>Every Insurance Broker granted Certificate of Registration shall be governed by ―Indian owned and controlled requirements as specified in Act, Rules and guidelines.</a:t>
            </a:r>
            <a:endParaRPr lang="en-IN" altLang="en-US" sz="2400"/>
          </a:p>
        </p:txBody>
      </p:sp>
      <p:sp>
        <p:nvSpPr>
          <p:cNvPr id="5" name="Footer Placeholder 4">
            <a:extLst>
              <a:ext uri="{FF2B5EF4-FFF2-40B4-BE49-F238E27FC236}">
                <a16:creationId xmlns:a16="http://schemas.microsoft.com/office/drawing/2014/main" id="{C2A02210-F547-C042-979C-481C4194DF63}"/>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2EEA3B26-AF6F-C94F-8D3D-C1826CAB5D4F}"/>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272ECFE-7C30-0749-8ACE-E5EBC655A266}" type="slidenum">
              <a:rPr lang="en-IN" altLang="en-US">
                <a:solidFill>
                  <a:srgbClr val="D38E27"/>
                </a:solidFill>
              </a:rPr>
              <a:pPr eaLnBrk="1" hangingPunct="1"/>
              <a:t>32</a:t>
            </a:fld>
            <a:endParaRPr lang="en-IN" altLang="en-US">
              <a:solidFill>
                <a:srgbClr val="D38E27"/>
              </a:solidFill>
            </a:endParaRPr>
          </a:p>
        </p:txBody>
      </p:sp>
    </p:spTree>
  </p:cSld>
  <p:clrMapOvr>
    <a:masterClrMapping/>
  </p:clrMapOvr>
  <p:transition>
    <p:cut/>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3B921A73-B236-9943-8CEC-464920B758A5}"/>
              </a:ext>
            </a:extLst>
          </p:cNvPr>
          <p:cNvSpPr>
            <a:spLocks noGrp="1"/>
          </p:cNvSpPr>
          <p:nvPr>
            <p:ph type="title"/>
          </p:nvPr>
        </p:nvSpPr>
        <p:spPr/>
        <p:txBody>
          <a:bodyPr/>
          <a:lstStyle/>
          <a:p>
            <a:pPr eaLnBrk="1" fontAlgn="auto" hangingPunct="1">
              <a:spcAft>
                <a:spcPts val="0"/>
              </a:spcAft>
              <a:defRPr/>
            </a:pPr>
            <a:r>
              <a:rPr lang="en-IN" b="1"/>
              <a:t>Regulation no. 22</a:t>
            </a:r>
          </a:p>
        </p:txBody>
      </p:sp>
      <p:sp>
        <p:nvSpPr>
          <p:cNvPr id="43011" name="Content Placeholder 2">
            <a:extLst>
              <a:ext uri="{FF2B5EF4-FFF2-40B4-BE49-F238E27FC236}">
                <a16:creationId xmlns:a16="http://schemas.microsoft.com/office/drawing/2014/main" id="{0CDA2646-865E-B648-A630-5B3DB063CE09}"/>
              </a:ext>
            </a:extLst>
          </p:cNvPr>
          <p:cNvSpPr>
            <a:spLocks noGrp="1"/>
          </p:cNvSpPr>
          <p:nvPr>
            <p:ph idx="1"/>
          </p:nvPr>
        </p:nvSpPr>
        <p:spPr>
          <a:xfrm>
            <a:off x="457200" y="1412875"/>
            <a:ext cx="8229600" cy="5256213"/>
          </a:xfrm>
        </p:spPr>
        <p:txBody>
          <a:bodyPr/>
          <a:lstStyle/>
          <a:p>
            <a:pPr eaLnBrk="1" hangingPunct="1"/>
            <a:r>
              <a:rPr lang="en-US" altLang="en-US" b="1"/>
              <a:t>Net-worth requirements</a:t>
            </a:r>
          </a:p>
          <a:p>
            <a:pPr eaLnBrk="1" hangingPunct="1">
              <a:buFont typeface="Wingdings 2" pitchFamily="2" charset="2"/>
              <a:buNone/>
            </a:pPr>
            <a:r>
              <a:rPr lang="en-US" altLang="en-US" b="1"/>
              <a:t>1, Direct Broker: Rs 50 lakhs </a:t>
            </a:r>
          </a:p>
          <a:p>
            <a:pPr eaLnBrk="1" hangingPunct="1">
              <a:buFont typeface="Wingdings 2" pitchFamily="2" charset="2"/>
              <a:buNone/>
            </a:pPr>
            <a:r>
              <a:rPr lang="en-US" altLang="en-US" b="1"/>
              <a:t>2, Reinsurance &amp; Composite Brokers : 50% of the minimum capital </a:t>
            </a:r>
          </a:p>
          <a:p>
            <a:pPr eaLnBrk="1" hangingPunct="1"/>
            <a:r>
              <a:rPr lang="en-US" altLang="en-US" b="1"/>
              <a:t>A net worth certificate from CA to be submitted half yearly </a:t>
            </a:r>
          </a:p>
          <a:p>
            <a:pPr eaLnBrk="1" hangingPunct="1"/>
            <a:r>
              <a:rPr lang="en-US" altLang="en-US" b="1"/>
              <a:t>If any time the net worth is below the mandatory level the promoter to infuse the capital to bring it to the level</a:t>
            </a:r>
            <a:endParaRPr lang="en-IN" altLang="en-US"/>
          </a:p>
        </p:txBody>
      </p:sp>
      <p:sp>
        <p:nvSpPr>
          <p:cNvPr id="5" name="Footer Placeholder 4">
            <a:extLst>
              <a:ext uri="{FF2B5EF4-FFF2-40B4-BE49-F238E27FC236}">
                <a16:creationId xmlns:a16="http://schemas.microsoft.com/office/drawing/2014/main" id="{60A08B8C-A5F2-B548-8A86-E0C72AF39789}"/>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474214A4-F6A0-794D-B18A-9F7D79A7D1DC}"/>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FC327D6-3074-3440-8B7C-06FCC58177C6}" type="slidenum">
              <a:rPr lang="en-IN" altLang="en-US">
                <a:solidFill>
                  <a:srgbClr val="D38E27"/>
                </a:solidFill>
              </a:rPr>
              <a:pPr eaLnBrk="1" hangingPunct="1"/>
              <a:t>33</a:t>
            </a:fld>
            <a:endParaRPr lang="en-IN" altLang="en-US">
              <a:solidFill>
                <a:srgbClr val="D38E27"/>
              </a:solidFill>
            </a:endParaRPr>
          </a:p>
        </p:txBody>
      </p:sp>
    </p:spTree>
  </p:cSld>
  <p:clrMapOvr>
    <a:masterClrMapping/>
  </p:clrMapOvr>
  <p:transition>
    <p:wedg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CB4DA190-A773-B846-9F78-D25B646F3BA4}"/>
              </a:ext>
            </a:extLst>
          </p:cNvPr>
          <p:cNvSpPr>
            <a:spLocks noGrp="1"/>
          </p:cNvSpPr>
          <p:nvPr>
            <p:ph type="title"/>
          </p:nvPr>
        </p:nvSpPr>
        <p:spPr/>
        <p:txBody>
          <a:bodyPr/>
          <a:lstStyle/>
          <a:p>
            <a:pPr eaLnBrk="1" fontAlgn="auto" hangingPunct="1">
              <a:spcAft>
                <a:spcPts val="0"/>
              </a:spcAft>
              <a:defRPr/>
            </a:pPr>
            <a:r>
              <a:rPr lang="en-IN" b="1"/>
              <a:t>Regulation no. 23</a:t>
            </a:r>
          </a:p>
        </p:txBody>
      </p:sp>
      <p:sp>
        <p:nvSpPr>
          <p:cNvPr id="25603" name="Content Placeholder 2">
            <a:extLst>
              <a:ext uri="{FF2B5EF4-FFF2-40B4-BE49-F238E27FC236}">
                <a16:creationId xmlns:a16="http://schemas.microsoft.com/office/drawing/2014/main" id="{1AAE4E20-1C33-E54D-A93B-81216C809ED4}"/>
              </a:ext>
            </a:extLst>
          </p:cNvPr>
          <p:cNvSpPr>
            <a:spLocks noGrp="1"/>
          </p:cNvSpPr>
          <p:nvPr>
            <p:ph idx="1"/>
          </p:nvPr>
        </p:nvSpPr>
        <p:spPr>
          <a:xfrm>
            <a:off x="457200" y="1412875"/>
            <a:ext cx="8229600" cy="5256213"/>
          </a:xfrm>
        </p:spPr>
        <p:txBody>
          <a:bodyPr rtlCol="0">
            <a:normAutofit fontScale="92500" lnSpcReduction="20000"/>
          </a:bodyPr>
          <a:lstStyle/>
          <a:p>
            <a:pPr eaLnBrk="1" fontAlgn="auto" hangingPunct="1">
              <a:spcAft>
                <a:spcPts val="0"/>
              </a:spcAft>
              <a:buFont typeface="Wingdings 2"/>
              <a:buChar char=""/>
              <a:defRPr/>
            </a:pPr>
            <a:r>
              <a:rPr lang="en-US" b="1" dirty="0"/>
              <a:t>Deposit requirement</a:t>
            </a:r>
          </a:p>
          <a:p>
            <a:pPr eaLnBrk="1" fontAlgn="auto" hangingPunct="1">
              <a:spcAft>
                <a:spcPts val="0"/>
              </a:spcAft>
              <a:buFont typeface="Wingdings 2"/>
              <a:buNone/>
              <a:defRPr/>
            </a:pPr>
            <a:r>
              <a:rPr lang="en-US" dirty="0"/>
              <a:t>1, Rupees ten </a:t>
            </a:r>
            <a:r>
              <a:rPr lang="en-US" dirty="0" err="1"/>
              <a:t>lakhs</a:t>
            </a:r>
            <a:r>
              <a:rPr lang="en-US" dirty="0"/>
              <a:t> for direct broker.</a:t>
            </a:r>
            <a:endParaRPr lang="en-IN" sz="2000" dirty="0"/>
          </a:p>
          <a:p>
            <a:pPr eaLnBrk="1" fontAlgn="auto" hangingPunct="1">
              <a:spcAft>
                <a:spcPts val="0"/>
              </a:spcAft>
              <a:buFont typeface="Wingdings 2"/>
              <a:buNone/>
              <a:defRPr/>
            </a:pPr>
            <a:r>
              <a:rPr lang="en-US" dirty="0"/>
              <a:t>2, 10% of the minimum capital/ contribution specified under Regulation 19(1) for reinsurance / composite broker in fixed deposit, </a:t>
            </a:r>
          </a:p>
          <a:p>
            <a:pPr eaLnBrk="1" fontAlgn="auto" hangingPunct="1">
              <a:spcAft>
                <a:spcPts val="0"/>
              </a:spcAft>
              <a:buFont typeface="Wingdings 2"/>
              <a:buNone/>
              <a:defRPr/>
            </a:pPr>
            <a:r>
              <a:rPr lang="en-US" dirty="0"/>
              <a:t>which shall not be released to them without the prior written permission of the Authority</a:t>
            </a:r>
          </a:p>
          <a:p>
            <a:pPr eaLnBrk="1" fontAlgn="auto" hangingPunct="1">
              <a:spcAft>
                <a:spcPts val="0"/>
              </a:spcAft>
              <a:buFont typeface="Wingdings 2"/>
              <a:buNone/>
              <a:defRPr/>
            </a:pPr>
            <a:r>
              <a:rPr lang="en-US" dirty="0"/>
              <a:t>Any interest earned on FDR can be </a:t>
            </a:r>
            <a:r>
              <a:rPr lang="en-US" dirty="0" err="1"/>
              <a:t>encashed</a:t>
            </a:r>
            <a:r>
              <a:rPr lang="en-US" dirty="0"/>
              <a:t> </a:t>
            </a:r>
          </a:p>
          <a:p>
            <a:pPr eaLnBrk="1" fontAlgn="auto" hangingPunct="1">
              <a:spcAft>
                <a:spcPts val="0"/>
              </a:spcAft>
              <a:buFont typeface="Wingdings 2"/>
              <a:buNone/>
              <a:defRPr/>
            </a:pPr>
            <a:r>
              <a:rPr lang="en-US" dirty="0"/>
              <a:t>Lien of the Authority </a:t>
            </a:r>
          </a:p>
          <a:p>
            <a:pPr eaLnBrk="1" fontAlgn="auto" hangingPunct="1">
              <a:spcAft>
                <a:spcPts val="0"/>
              </a:spcAft>
              <a:buFont typeface="Wingdings 2"/>
              <a:buNone/>
              <a:defRPr/>
            </a:pPr>
            <a:r>
              <a:rPr lang="en-US" dirty="0"/>
              <a:t>No loan against this deposit </a:t>
            </a:r>
          </a:p>
          <a:p>
            <a:pPr eaLnBrk="1" fontAlgn="auto" hangingPunct="1">
              <a:spcAft>
                <a:spcPts val="0"/>
              </a:spcAft>
              <a:buFont typeface="Wingdings 2"/>
              <a:buNone/>
              <a:defRPr/>
            </a:pPr>
            <a:r>
              <a:rPr lang="en-US" dirty="0"/>
              <a:t>   </a:t>
            </a:r>
            <a:endParaRPr lang="en-IN" dirty="0"/>
          </a:p>
        </p:txBody>
      </p:sp>
      <p:sp>
        <p:nvSpPr>
          <p:cNvPr id="5" name="Footer Placeholder 4">
            <a:extLst>
              <a:ext uri="{FF2B5EF4-FFF2-40B4-BE49-F238E27FC236}">
                <a16:creationId xmlns:a16="http://schemas.microsoft.com/office/drawing/2014/main" id="{4147C81D-DD18-6F4A-BBC6-2A38A7E5284D}"/>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DAEA0F68-42B5-D24B-A7F7-F5F3C919B6E9}"/>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CEF363E-CCE0-CA4B-BDDD-B681B6C73B27}" type="slidenum">
              <a:rPr lang="en-IN" altLang="en-US">
                <a:solidFill>
                  <a:srgbClr val="D38E27"/>
                </a:solidFill>
              </a:rPr>
              <a:pPr eaLnBrk="1" hangingPunct="1"/>
              <a:t>34</a:t>
            </a:fld>
            <a:endParaRPr lang="en-IN" altLang="en-US">
              <a:solidFill>
                <a:srgbClr val="D38E27"/>
              </a:solidFill>
            </a:endParaRPr>
          </a:p>
        </p:txBody>
      </p:sp>
    </p:spTree>
  </p:cSld>
  <p:clrMapOvr>
    <a:masterClrMapping/>
  </p:clrMapOvr>
  <p:transition>
    <p:blinds dir="vert"/>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C4212A5D-CE29-E648-B08B-4688FE2771B6}"/>
              </a:ext>
            </a:extLst>
          </p:cNvPr>
          <p:cNvSpPr>
            <a:spLocks noGrp="1"/>
          </p:cNvSpPr>
          <p:nvPr>
            <p:ph type="title"/>
          </p:nvPr>
        </p:nvSpPr>
        <p:spPr/>
        <p:txBody>
          <a:bodyPr/>
          <a:lstStyle/>
          <a:p>
            <a:pPr eaLnBrk="1" fontAlgn="auto" hangingPunct="1">
              <a:spcAft>
                <a:spcPts val="0"/>
              </a:spcAft>
              <a:defRPr/>
            </a:pPr>
            <a:r>
              <a:rPr lang="en-IN" b="1"/>
              <a:t>Regulation no. 24-1/2</a:t>
            </a:r>
          </a:p>
        </p:txBody>
      </p:sp>
      <p:sp>
        <p:nvSpPr>
          <p:cNvPr id="45059" name="Content Placeholder 2">
            <a:extLst>
              <a:ext uri="{FF2B5EF4-FFF2-40B4-BE49-F238E27FC236}">
                <a16:creationId xmlns:a16="http://schemas.microsoft.com/office/drawing/2014/main" id="{8332D389-940D-E24C-818F-1EDE2310E232}"/>
              </a:ext>
            </a:extLst>
          </p:cNvPr>
          <p:cNvSpPr>
            <a:spLocks noGrp="1"/>
          </p:cNvSpPr>
          <p:nvPr>
            <p:ph idx="1"/>
          </p:nvPr>
        </p:nvSpPr>
        <p:spPr>
          <a:xfrm>
            <a:off x="457200" y="1412875"/>
            <a:ext cx="8229600" cy="5256213"/>
          </a:xfrm>
        </p:spPr>
        <p:txBody>
          <a:bodyPr/>
          <a:lstStyle/>
          <a:p>
            <a:pPr eaLnBrk="1" hangingPunct="1"/>
            <a:r>
              <a:rPr lang="en-US" altLang="en-US" b="1"/>
              <a:t>Maintenance of Professional Indemnity Insurance</a:t>
            </a:r>
            <a:endParaRPr lang="en-IN" altLang="en-US"/>
          </a:p>
          <a:p>
            <a:pPr eaLnBrk="1" hangingPunct="1">
              <a:buFont typeface="Wingdings 2" pitchFamily="2" charset="2"/>
              <a:buNone/>
            </a:pPr>
            <a:r>
              <a:rPr lang="en-IN" altLang="en-US" sz="2400" b="1"/>
              <a:t>Direct Brokers </a:t>
            </a:r>
            <a:r>
              <a:rPr lang="en-IN" altLang="en-US" sz="2400"/>
              <a:t>: 2 times of remuneration minimum Rs 100 lakhs and maximum Rs 50 crs</a:t>
            </a:r>
          </a:p>
          <a:p>
            <a:pPr eaLnBrk="1" hangingPunct="1">
              <a:buFont typeface="Wingdings 2" pitchFamily="2" charset="2"/>
              <a:buNone/>
            </a:pPr>
            <a:r>
              <a:rPr lang="en-IN" altLang="en-US" sz="2400" b="1"/>
              <a:t>Reinsurance Brokers:</a:t>
            </a:r>
            <a:r>
              <a:rPr lang="en-IN" altLang="en-US" sz="2400"/>
              <a:t> 2 times of remuneration minimum Rs 400 lakhs and maximum Rs 75 crs</a:t>
            </a:r>
          </a:p>
          <a:p>
            <a:pPr eaLnBrk="1" hangingPunct="1">
              <a:buFont typeface="Wingdings 2" pitchFamily="2" charset="2"/>
              <a:buNone/>
            </a:pPr>
            <a:r>
              <a:rPr lang="en-IN" altLang="en-US" sz="2400" b="1"/>
              <a:t>Composite Brokers </a:t>
            </a:r>
            <a:r>
              <a:rPr lang="en-IN" altLang="en-US" sz="2400"/>
              <a:t>2 times of remuneration minimum Rs 500 lakhs and maximum Rs 100 crs</a:t>
            </a:r>
          </a:p>
          <a:p>
            <a:pPr eaLnBrk="1" hangingPunct="1">
              <a:buFont typeface="Wingdings 2" pitchFamily="2" charset="2"/>
              <a:buNone/>
            </a:pPr>
            <a:r>
              <a:rPr lang="en-IN" altLang="en-US" sz="2800" b="1"/>
              <a:t>NOTE: Remuneration received at the end of every FY</a:t>
            </a:r>
          </a:p>
          <a:p>
            <a:pPr eaLnBrk="1" hangingPunct="1">
              <a:buFont typeface="Wingdings 2" pitchFamily="2" charset="2"/>
              <a:buNone/>
            </a:pPr>
            <a:r>
              <a:rPr lang="en-IN" altLang="en-US" sz="2800" b="1"/>
              <a:t>Retroactive date: From the date of Certification of Registration  </a:t>
            </a:r>
          </a:p>
          <a:p>
            <a:pPr eaLnBrk="1" hangingPunct="1">
              <a:buFont typeface="Wingdings 2" pitchFamily="2" charset="2"/>
              <a:buNone/>
            </a:pPr>
            <a:endParaRPr lang="en-IN" altLang="en-US"/>
          </a:p>
        </p:txBody>
      </p:sp>
      <p:sp>
        <p:nvSpPr>
          <p:cNvPr id="5" name="Footer Placeholder 4">
            <a:extLst>
              <a:ext uri="{FF2B5EF4-FFF2-40B4-BE49-F238E27FC236}">
                <a16:creationId xmlns:a16="http://schemas.microsoft.com/office/drawing/2014/main" id="{9617DBBD-9E11-AB4F-9971-4026011E87C9}"/>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7A09186D-570B-7440-8511-9E3A90A560A3}"/>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8389126-A334-E24B-95E9-DA63009173B7}" type="slidenum">
              <a:rPr lang="en-IN" altLang="en-US">
                <a:solidFill>
                  <a:srgbClr val="D38E27"/>
                </a:solidFill>
              </a:rPr>
              <a:pPr eaLnBrk="1" hangingPunct="1"/>
              <a:t>35</a:t>
            </a:fld>
            <a:endParaRPr lang="en-IN" altLang="en-US">
              <a:solidFill>
                <a:srgbClr val="D38E27"/>
              </a:solidFill>
            </a:endParaRPr>
          </a:p>
        </p:txBody>
      </p:sp>
    </p:spTree>
  </p:cSld>
  <p:clrMapOvr>
    <a:masterClrMapping/>
  </p:clrMapOvr>
  <p:transition>
    <p:cover dir="ru"/>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4DC46597-6440-1749-A39E-6738FA6F396A}"/>
              </a:ext>
            </a:extLst>
          </p:cNvPr>
          <p:cNvSpPr>
            <a:spLocks noGrp="1"/>
          </p:cNvSpPr>
          <p:nvPr>
            <p:ph type="title"/>
          </p:nvPr>
        </p:nvSpPr>
        <p:spPr/>
        <p:txBody>
          <a:bodyPr/>
          <a:lstStyle/>
          <a:p>
            <a:pPr eaLnBrk="1" fontAlgn="auto" hangingPunct="1">
              <a:spcAft>
                <a:spcPts val="0"/>
              </a:spcAft>
              <a:defRPr/>
            </a:pPr>
            <a:r>
              <a:rPr lang="en-IN" b="1"/>
              <a:t>Regulation no. 24-2/2</a:t>
            </a:r>
          </a:p>
        </p:txBody>
      </p:sp>
      <p:sp>
        <p:nvSpPr>
          <p:cNvPr id="46083" name="Content Placeholder 2">
            <a:extLst>
              <a:ext uri="{FF2B5EF4-FFF2-40B4-BE49-F238E27FC236}">
                <a16:creationId xmlns:a16="http://schemas.microsoft.com/office/drawing/2014/main" id="{DA8CC3E8-EF06-684E-9C64-4B1E30C78B56}"/>
              </a:ext>
            </a:extLst>
          </p:cNvPr>
          <p:cNvSpPr>
            <a:spLocks noGrp="1"/>
          </p:cNvSpPr>
          <p:nvPr>
            <p:ph idx="1"/>
          </p:nvPr>
        </p:nvSpPr>
        <p:spPr>
          <a:xfrm>
            <a:off x="457200" y="1412875"/>
            <a:ext cx="8229600" cy="5256213"/>
          </a:xfrm>
        </p:spPr>
        <p:txBody>
          <a:bodyPr/>
          <a:lstStyle/>
          <a:p>
            <a:pPr eaLnBrk="1" hangingPunct="1">
              <a:buFont typeface="Wingdings 2" pitchFamily="2" charset="2"/>
              <a:buNone/>
            </a:pPr>
            <a:r>
              <a:rPr lang="en-IN" altLang="en-US"/>
              <a:t>New Broker –within 12 months </a:t>
            </a:r>
          </a:p>
          <a:p>
            <a:pPr eaLnBrk="1" hangingPunct="1">
              <a:buFont typeface="Wingdings 2" pitchFamily="2" charset="2"/>
              <a:buNone/>
            </a:pPr>
            <a:r>
              <a:rPr lang="en-IN" altLang="en-US"/>
              <a:t>Excess : not less than 5% of capital employed</a:t>
            </a:r>
          </a:p>
          <a:p>
            <a:pPr eaLnBrk="1" hangingPunct="1">
              <a:buFont typeface="Wingdings 2" pitchFamily="2" charset="2"/>
              <a:buNone/>
            </a:pPr>
            <a:r>
              <a:rPr lang="en-IN" altLang="en-US"/>
              <a:t>AOA: AOY 1:1</a:t>
            </a:r>
          </a:p>
          <a:p>
            <a:pPr eaLnBrk="1" hangingPunct="1">
              <a:buFont typeface="Wingdings 2" pitchFamily="2" charset="2"/>
              <a:buNone/>
            </a:pPr>
            <a:r>
              <a:rPr lang="en-IN" altLang="en-US"/>
              <a:t>Retroactive date –wef date of certificate registration</a:t>
            </a:r>
          </a:p>
          <a:p>
            <a:pPr eaLnBrk="1" hangingPunct="1">
              <a:buFont typeface="Wingdings 2" pitchFamily="2" charset="2"/>
              <a:buNone/>
            </a:pPr>
            <a:r>
              <a:rPr lang="en-IN" altLang="en-US"/>
              <a:t>Details to be sent to IRDA</a:t>
            </a:r>
          </a:p>
          <a:p>
            <a:pPr eaLnBrk="1" hangingPunct="1">
              <a:buFont typeface="Wingdings 2" pitchFamily="2" charset="2"/>
              <a:buNone/>
            </a:pPr>
            <a:r>
              <a:rPr lang="en-IN" altLang="en-US"/>
              <a:t>Any claim to be reported to IRDA</a:t>
            </a:r>
          </a:p>
          <a:p>
            <a:pPr eaLnBrk="1" hangingPunct="1">
              <a:buFont typeface="Wingdings 2" pitchFamily="2" charset="2"/>
              <a:buNone/>
            </a:pPr>
            <a:r>
              <a:rPr lang="en-IN" altLang="en-US"/>
              <a:t>Claim repudiated by Insurer to be informed to IRDA      </a:t>
            </a:r>
          </a:p>
          <a:p>
            <a:pPr eaLnBrk="1" hangingPunct="1">
              <a:buFont typeface="Wingdings 2" pitchFamily="2" charset="2"/>
              <a:buNone/>
            </a:pPr>
            <a:endParaRPr lang="en-IN" altLang="en-US"/>
          </a:p>
        </p:txBody>
      </p:sp>
      <p:sp>
        <p:nvSpPr>
          <p:cNvPr id="5" name="Footer Placeholder 4">
            <a:extLst>
              <a:ext uri="{FF2B5EF4-FFF2-40B4-BE49-F238E27FC236}">
                <a16:creationId xmlns:a16="http://schemas.microsoft.com/office/drawing/2014/main" id="{FDCA35F3-CC43-8D43-91F5-163B1F93AA9D}"/>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2C196B6A-55ED-5141-BBEC-6A133A0B9DF7}"/>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EE937D2-B8BD-4746-A780-78BD6CF4BAA5}" type="slidenum">
              <a:rPr lang="en-IN" altLang="en-US">
                <a:solidFill>
                  <a:srgbClr val="D38E27"/>
                </a:solidFill>
              </a:rPr>
              <a:pPr eaLnBrk="1" hangingPunct="1"/>
              <a:t>36</a:t>
            </a:fld>
            <a:endParaRPr lang="en-IN" altLang="en-US">
              <a:solidFill>
                <a:srgbClr val="D38E27"/>
              </a:solidFill>
            </a:endParaRPr>
          </a:p>
        </p:txBody>
      </p:sp>
    </p:spTree>
  </p:cSld>
  <p:clrMapOvr>
    <a:masterClrMapping/>
  </p:clrMapOvr>
  <p:transition>
    <p:pull dir="ru"/>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65D3EC60-3ED3-1445-9362-691BEA65B049}"/>
              </a:ext>
            </a:extLst>
          </p:cNvPr>
          <p:cNvSpPr>
            <a:spLocks noGrp="1"/>
          </p:cNvSpPr>
          <p:nvPr>
            <p:ph type="title"/>
          </p:nvPr>
        </p:nvSpPr>
        <p:spPr/>
        <p:txBody>
          <a:bodyPr/>
          <a:lstStyle/>
          <a:p>
            <a:pPr eaLnBrk="1" fontAlgn="auto" hangingPunct="1">
              <a:spcAft>
                <a:spcPts val="0"/>
              </a:spcAft>
              <a:defRPr/>
            </a:pPr>
            <a:r>
              <a:rPr lang="en-IN" b="1"/>
              <a:t>Regulation no. 25-1/2</a:t>
            </a:r>
          </a:p>
        </p:txBody>
      </p:sp>
      <p:sp>
        <p:nvSpPr>
          <p:cNvPr id="47107" name="Content Placeholder 2">
            <a:extLst>
              <a:ext uri="{FF2B5EF4-FFF2-40B4-BE49-F238E27FC236}">
                <a16:creationId xmlns:a16="http://schemas.microsoft.com/office/drawing/2014/main" id="{791FA947-4F6C-6D41-B3FF-F57815BE52EA}"/>
              </a:ext>
            </a:extLst>
          </p:cNvPr>
          <p:cNvSpPr>
            <a:spLocks noGrp="1"/>
          </p:cNvSpPr>
          <p:nvPr>
            <p:ph idx="1"/>
          </p:nvPr>
        </p:nvSpPr>
        <p:spPr>
          <a:xfrm>
            <a:off x="457200" y="1412875"/>
            <a:ext cx="8229600" cy="5256213"/>
          </a:xfrm>
        </p:spPr>
        <p:txBody>
          <a:bodyPr/>
          <a:lstStyle/>
          <a:p>
            <a:pPr eaLnBrk="1" hangingPunct="1">
              <a:buFont typeface="Wingdings 2" pitchFamily="2" charset="2"/>
              <a:buNone/>
            </a:pPr>
            <a:r>
              <a:rPr lang="en-US" altLang="en-US" b="1"/>
              <a:t>Ownership and control of shares</a:t>
            </a:r>
            <a:endParaRPr lang="en-IN" altLang="en-US"/>
          </a:p>
          <a:p>
            <a:pPr eaLnBrk="1" hangingPunct="1">
              <a:buFont typeface="Wingdings 2" pitchFamily="2" charset="2"/>
              <a:buNone/>
            </a:pPr>
            <a:r>
              <a:rPr lang="en-IN" altLang="en-US"/>
              <a:t>It should be with the promoter to whom the certificate of registration is granted </a:t>
            </a:r>
          </a:p>
          <a:p>
            <a:pPr eaLnBrk="1" hangingPunct="1">
              <a:buFont typeface="Wingdings 2" pitchFamily="2" charset="2"/>
              <a:buNone/>
            </a:pPr>
            <a:r>
              <a:rPr lang="en-IN" altLang="en-US"/>
              <a:t>Transfer of shares- Sch II-Form T </a:t>
            </a:r>
          </a:p>
          <a:p>
            <a:pPr eaLnBrk="1" hangingPunct="1">
              <a:buFont typeface="Wingdings 2" pitchFamily="2" charset="2"/>
              <a:buNone/>
            </a:pPr>
            <a:r>
              <a:rPr lang="en-IN" altLang="en-US" b="1"/>
              <a:t>Approval of Authority  </a:t>
            </a:r>
          </a:p>
          <a:p>
            <a:pPr eaLnBrk="1" hangingPunct="1">
              <a:buFont typeface="Wingdings 2" pitchFamily="2" charset="2"/>
              <a:buNone/>
            </a:pPr>
            <a:r>
              <a:rPr lang="en-IN" altLang="en-US" b="1"/>
              <a:t>1, If after the transfer of shares, the  holding of transfree is    exceeding 20% of the paid up capital</a:t>
            </a:r>
          </a:p>
          <a:p>
            <a:pPr eaLnBrk="1" hangingPunct="1">
              <a:buFont typeface="Wingdings 2" pitchFamily="2" charset="2"/>
              <a:buNone/>
            </a:pPr>
            <a:r>
              <a:rPr lang="en-IN" altLang="en-US" b="1"/>
              <a:t>2, within the same management exceeding 10% </a:t>
            </a:r>
          </a:p>
          <a:p>
            <a:pPr eaLnBrk="1" hangingPunct="1">
              <a:buFont typeface="Wingdings 2" pitchFamily="2" charset="2"/>
              <a:buNone/>
            </a:pPr>
            <a:endParaRPr lang="en-IN" altLang="en-US" b="1"/>
          </a:p>
        </p:txBody>
      </p:sp>
      <p:sp>
        <p:nvSpPr>
          <p:cNvPr id="5" name="Footer Placeholder 4">
            <a:extLst>
              <a:ext uri="{FF2B5EF4-FFF2-40B4-BE49-F238E27FC236}">
                <a16:creationId xmlns:a16="http://schemas.microsoft.com/office/drawing/2014/main" id="{8208E9BF-1C92-BB48-8924-F908E773C419}"/>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5A7CC1A4-EE75-4740-B6EA-C43B763A8484}"/>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8628F64-F0CA-3F44-AE0C-9E3E45897951}" type="slidenum">
              <a:rPr lang="en-IN" altLang="en-US">
                <a:solidFill>
                  <a:srgbClr val="D38E27"/>
                </a:solidFill>
              </a:rPr>
              <a:pPr eaLnBrk="1" hangingPunct="1"/>
              <a:t>37</a:t>
            </a:fld>
            <a:endParaRPr lang="en-IN" altLang="en-US">
              <a:solidFill>
                <a:srgbClr val="D38E27"/>
              </a:solidFill>
            </a:endParaRPr>
          </a:p>
        </p:txBody>
      </p:sp>
    </p:spTree>
  </p:cSld>
  <p:clrMapOvr>
    <a:masterClrMapping/>
  </p:clrMapOvr>
  <p:transition>
    <p:wipe dir="u"/>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id="{773065B4-34F9-DE4B-B63A-AC4B83D74590}"/>
              </a:ext>
            </a:extLst>
          </p:cNvPr>
          <p:cNvSpPr>
            <a:spLocks noGrp="1"/>
          </p:cNvSpPr>
          <p:nvPr>
            <p:ph type="title"/>
          </p:nvPr>
        </p:nvSpPr>
        <p:spPr/>
        <p:txBody>
          <a:bodyPr/>
          <a:lstStyle/>
          <a:p>
            <a:pPr eaLnBrk="1" fontAlgn="auto" hangingPunct="1">
              <a:spcAft>
                <a:spcPts val="0"/>
              </a:spcAft>
              <a:defRPr/>
            </a:pPr>
            <a:r>
              <a:rPr lang="en-IN" b="1"/>
              <a:t>Regulation no. 25-2/2</a:t>
            </a:r>
          </a:p>
        </p:txBody>
      </p:sp>
      <p:sp>
        <p:nvSpPr>
          <p:cNvPr id="48131" name="Content Placeholder 2">
            <a:extLst>
              <a:ext uri="{FF2B5EF4-FFF2-40B4-BE49-F238E27FC236}">
                <a16:creationId xmlns:a16="http://schemas.microsoft.com/office/drawing/2014/main" id="{C3B56327-D447-8546-B3A3-988C4C1CEF06}"/>
              </a:ext>
            </a:extLst>
          </p:cNvPr>
          <p:cNvSpPr>
            <a:spLocks noGrp="1"/>
          </p:cNvSpPr>
          <p:nvPr>
            <p:ph idx="1"/>
          </p:nvPr>
        </p:nvSpPr>
        <p:spPr>
          <a:xfrm>
            <a:off x="457200" y="1412875"/>
            <a:ext cx="8229600" cy="5256213"/>
          </a:xfrm>
        </p:spPr>
        <p:txBody>
          <a:bodyPr/>
          <a:lstStyle/>
          <a:p>
            <a:pPr eaLnBrk="1" hangingPunct="1">
              <a:buFont typeface="Wingdings 2" pitchFamily="2" charset="2"/>
              <a:buNone/>
            </a:pPr>
            <a:r>
              <a:rPr lang="en-US" altLang="en-US" b="1"/>
              <a:t>Foreign Investor: As per issued guidelines in this regard  </a:t>
            </a:r>
          </a:p>
          <a:p>
            <a:pPr eaLnBrk="1" hangingPunct="1">
              <a:buFont typeface="Wingdings 2" pitchFamily="2" charset="2"/>
              <a:buNone/>
            </a:pPr>
            <a:r>
              <a:rPr lang="en-US" altLang="en-US" b="1"/>
              <a:t>Indian Investor: </a:t>
            </a:r>
          </a:p>
          <a:p>
            <a:pPr eaLnBrk="1" hangingPunct="1">
              <a:buFont typeface="Wingdings 2" pitchFamily="2" charset="2"/>
              <a:buNone/>
            </a:pPr>
            <a:r>
              <a:rPr lang="en-US" altLang="en-US" b="1"/>
              <a:t>1, one or more investor shall not invest more than  25% of the paid up capital</a:t>
            </a:r>
          </a:p>
          <a:p>
            <a:pPr eaLnBrk="1" hangingPunct="1">
              <a:buFont typeface="Wingdings 2" pitchFamily="2" charset="2"/>
              <a:buNone/>
            </a:pPr>
            <a:r>
              <a:rPr lang="en-US" altLang="en-US" b="1"/>
              <a:t>2, Jointly investor not more than 25%</a:t>
            </a:r>
          </a:p>
          <a:p>
            <a:pPr eaLnBrk="1" hangingPunct="1">
              <a:buFont typeface="Wingdings 2" pitchFamily="2" charset="2"/>
              <a:buNone/>
            </a:pPr>
            <a:r>
              <a:rPr lang="en-US" altLang="en-US" b="1"/>
              <a:t>3, An investor in an insurance broker may be an investor in other insurance broker also  but not promoter in more than one insurance broker     </a:t>
            </a:r>
            <a:endParaRPr lang="en-IN" altLang="en-US" b="1"/>
          </a:p>
        </p:txBody>
      </p:sp>
      <p:sp>
        <p:nvSpPr>
          <p:cNvPr id="5" name="Footer Placeholder 4">
            <a:extLst>
              <a:ext uri="{FF2B5EF4-FFF2-40B4-BE49-F238E27FC236}">
                <a16:creationId xmlns:a16="http://schemas.microsoft.com/office/drawing/2014/main" id="{F53C0C48-89A3-774F-B452-E04C75914DEF}"/>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3FC3C137-2D92-474D-A258-D9EED2E2054E}"/>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1EF56B1-7CE5-A042-9D17-0711B9C25741}" type="slidenum">
              <a:rPr lang="en-IN" altLang="en-US">
                <a:solidFill>
                  <a:srgbClr val="D38E27"/>
                </a:solidFill>
              </a:rPr>
              <a:pPr eaLnBrk="1" hangingPunct="1"/>
              <a:t>38</a:t>
            </a:fld>
            <a:endParaRPr lang="en-IN" altLang="en-US">
              <a:solidFill>
                <a:srgbClr val="D38E27"/>
              </a:solidFill>
            </a:endParaRPr>
          </a:p>
        </p:txBody>
      </p:sp>
    </p:spTree>
  </p:cSld>
  <p:clrMapOvr>
    <a:masterClrMapping/>
  </p:clrMapOvr>
  <p:transition>
    <p:pull dir="d"/>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B8125E21-51E9-4149-912C-230E129AA567}"/>
              </a:ext>
            </a:extLst>
          </p:cNvPr>
          <p:cNvSpPr>
            <a:spLocks noGrp="1"/>
          </p:cNvSpPr>
          <p:nvPr>
            <p:ph type="title"/>
          </p:nvPr>
        </p:nvSpPr>
        <p:spPr/>
        <p:txBody>
          <a:bodyPr/>
          <a:lstStyle/>
          <a:p>
            <a:pPr eaLnBrk="1" fontAlgn="auto" hangingPunct="1">
              <a:spcAft>
                <a:spcPts val="0"/>
              </a:spcAft>
              <a:defRPr/>
            </a:pPr>
            <a:r>
              <a:rPr lang="en-IN" b="1"/>
              <a:t>Regulation no. 26</a:t>
            </a:r>
          </a:p>
        </p:txBody>
      </p:sp>
      <p:sp>
        <p:nvSpPr>
          <p:cNvPr id="39939" name="Content Placeholder 2">
            <a:extLst>
              <a:ext uri="{FF2B5EF4-FFF2-40B4-BE49-F238E27FC236}">
                <a16:creationId xmlns:a16="http://schemas.microsoft.com/office/drawing/2014/main" id="{6D35A609-BBF2-804C-9609-05DA12AF5AFE}"/>
              </a:ext>
            </a:extLst>
          </p:cNvPr>
          <p:cNvSpPr>
            <a:spLocks noGrp="1"/>
          </p:cNvSpPr>
          <p:nvPr>
            <p:ph idx="1"/>
          </p:nvPr>
        </p:nvSpPr>
        <p:spPr>
          <a:xfrm>
            <a:off x="457200" y="1412875"/>
            <a:ext cx="8229600" cy="5256213"/>
          </a:xfrm>
        </p:spPr>
        <p:txBody>
          <a:bodyPr>
            <a:normAutofit lnSpcReduction="10000"/>
          </a:bodyPr>
          <a:lstStyle/>
          <a:p>
            <a:pPr eaLnBrk="1" fontAlgn="auto" hangingPunct="1">
              <a:spcAft>
                <a:spcPts val="0"/>
              </a:spcAft>
              <a:buFont typeface="Arial" charset="0"/>
              <a:buNone/>
              <a:defRPr/>
            </a:pPr>
            <a:r>
              <a:rPr lang="en-US" b="1"/>
              <a:t>Remuneration and reward to be received by an Insurance Broker from an insurer–</a:t>
            </a:r>
            <a:endParaRPr lang="en-IN" sz="2800"/>
          </a:p>
          <a:p>
            <a:pPr eaLnBrk="1" fontAlgn="auto" hangingPunct="1">
              <a:spcAft>
                <a:spcPts val="0"/>
              </a:spcAft>
              <a:buFont typeface="Wingdings 2" pitchFamily="18" charset="2"/>
              <a:buNone/>
              <a:defRPr/>
            </a:pPr>
            <a:r>
              <a:rPr lang="en-US" b="1"/>
              <a:t>1, </a:t>
            </a:r>
            <a:r>
              <a:rPr lang="en-US"/>
              <a:t>For Direct insurance business: The payment of remuneration and/ or reward to an insurance broker by an insurer shall be as per IRDAI (Payment of commission or remuneration or reward to insurance agents and insurance intermediaries) Regulations, 2016</a:t>
            </a:r>
            <a:endParaRPr lang="en-IN" sz="2000"/>
          </a:p>
          <a:p>
            <a:pPr eaLnBrk="1" fontAlgn="auto" hangingPunct="1">
              <a:spcAft>
                <a:spcPts val="0"/>
              </a:spcAft>
              <a:buFont typeface="Wingdings 2" pitchFamily="18" charset="2"/>
              <a:buNone/>
              <a:defRPr/>
            </a:pPr>
            <a:r>
              <a:rPr lang="en-US"/>
              <a:t>2,  For reinsurance business─ as per market practices prevalent from time to time.</a:t>
            </a:r>
            <a:endParaRPr lang="en-IN" sz="2000"/>
          </a:p>
          <a:p>
            <a:pPr eaLnBrk="1" fontAlgn="auto" hangingPunct="1">
              <a:spcAft>
                <a:spcPts val="0"/>
              </a:spcAft>
              <a:buFont typeface="Wingdings 2" pitchFamily="18" charset="2"/>
              <a:buNone/>
              <a:defRPr/>
            </a:pPr>
            <a:endParaRPr lang="en-IN" sz="2800"/>
          </a:p>
        </p:txBody>
      </p:sp>
      <p:sp>
        <p:nvSpPr>
          <p:cNvPr id="5" name="Footer Placeholder 4">
            <a:extLst>
              <a:ext uri="{FF2B5EF4-FFF2-40B4-BE49-F238E27FC236}">
                <a16:creationId xmlns:a16="http://schemas.microsoft.com/office/drawing/2014/main" id="{A6C8EB89-6C1F-5340-90F4-56916CE73A22}"/>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C830358D-E6C3-A144-AAC5-53678653C82C}"/>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4CE89D8-D674-444C-8E80-3010F421B3A3}" type="slidenum">
              <a:rPr lang="en-IN" altLang="en-US">
                <a:solidFill>
                  <a:srgbClr val="D38E27"/>
                </a:solidFill>
              </a:rPr>
              <a:pPr eaLnBrk="1" hangingPunct="1"/>
              <a:t>39</a:t>
            </a:fld>
            <a:endParaRPr lang="en-IN" altLang="en-US">
              <a:solidFill>
                <a:srgbClr val="D38E27"/>
              </a:solidFill>
            </a:endParaRP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2C44A668-701C-A143-9F00-630030141490}"/>
              </a:ext>
            </a:extLst>
          </p:cNvPr>
          <p:cNvSpPr>
            <a:spLocks noGrp="1"/>
          </p:cNvSpPr>
          <p:nvPr>
            <p:ph type="title"/>
          </p:nvPr>
        </p:nvSpPr>
        <p:spPr/>
        <p:txBody>
          <a:bodyPr/>
          <a:lstStyle/>
          <a:p>
            <a:pPr eaLnBrk="1" fontAlgn="auto" hangingPunct="1">
              <a:spcAft>
                <a:spcPts val="0"/>
              </a:spcAft>
              <a:defRPr/>
            </a:pPr>
            <a:r>
              <a:rPr lang="en-IN" dirty="0"/>
              <a:t>Sequence of </a:t>
            </a:r>
            <a:r>
              <a:rPr lang="en-IN" dirty="0" err="1"/>
              <a:t>Annexures</a:t>
            </a:r>
            <a:endParaRPr lang="en-IN" dirty="0"/>
          </a:p>
        </p:txBody>
      </p:sp>
      <p:graphicFrame>
        <p:nvGraphicFramePr>
          <p:cNvPr id="4" name="Content Placeholder 3">
            <a:extLst>
              <a:ext uri="{FF2B5EF4-FFF2-40B4-BE49-F238E27FC236}">
                <a16:creationId xmlns:a16="http://schemas.microsoft.com/office/drawing/2014/main" id="{EB39805C-3916-174A-9F90-742F587C681E}"/>
              </a:ext>
            </a:extLst>
          </p:cNvPr>
          <p:cNvGraphicFramePr>
            <a:graphicFrameLocks noGrp="1"/>
          </p:cNvGraphicFramePr>
          <p:nvPr>
            <p:ph idx="1"/>
          </p:nvPr>
        </p:nvGraphicFramePr>
        <p:xfrm>
          <a:off x="457200" y="1123950"/>
          <a:ext cx="8147050" cy="4907036"/>
        </p:xfrm>
        <a:graphic>
          <a:graphicData uri="http://schemas.openxmlformats.org/drawingml/2006/table">
            <a:tbl>
              <a:tblPr firstRow="1" bandRow="1">
                <a:tableStyleId>{5C22544A-7EE6-4342-B048-85BDC9FD1C3A}</a:tableStyleId>
              </a:tblPr>
              <a:tblGrid>
                <a:gridCol w="1162444">
                  <a:extLst>
                    <a:ext uri="{9D8B030D-6E8A-4147-A177-3AD203B41FA5}">
                      <a16:colId xmlns:a16="http://schemas.microsoft.com/office/drawing/2014/main" val="20000"/>
                    </a:ext>
                  </a:extLst>
                </a:gridCol>
                <a:gridCol w="1512131">
                  <a:extLst>
                    <a:ext uri="{9D8B030D-6E8A-4147-A177-3AD203B41FA5}">
                      <a16:colId xmlns:a16="http://schemas.microsoft.com/office/drawing/2014/main" val="20001"/>
                    </a:ext>
                  </a:extLst>
                </a:gridCol>
                <a:gridCol w="4320375">
                  <a:extLst>
                    <a:ext uri="{9D8B030D-6E8A-4147-A177-3AD203B41FA5}">
                      <a16:colId xmlns:a16="http://schemas.microsoft.com/office/drawing/2014/main" val="20002"/>
                    </a:ext>
                  </a:extLst>
                </a:gridCol>
                <a:gridCol w="1152100">
                  <a:extLst>
                    <a:ext uri="{9D8B030D-6E8A-4147-A177-3AD203B41FA5}">
                      <a16:colId xmlns:a16="http://schemas.microsoft.com/office/drawing/2014/main" val="20003"/>
                    </a:ext>
                  </a:extLst>
                </a:gridCol>
              </a:tblGrid>
              <a:tr h="557420">
                <a:tc>
                  <a:txBody>
                    <a:bodyPr/>
                    <a:lstStyle/>
                    <a:p>
                      <a:pPr algn="ctr">
                        <a:lnSpc>
                          <a:spcPct val="115000"/>
                        </a:lnSpc>
                        <a:spcAft>
                          <a:spcPts val="0"/>
                        </a:spcAft>
                      </a:pPr>
                      <a:r>
                        <a:rPr lang="en-IN" sz="1800" b="1" dirty="0" err="1">
                          <a:latin typeface="Bookman Old Style"/>
                          <a:ea typeface="Calibri"/>
                          <a:cs typeface="Times New Roman"/>
                        </a:rPr>
                        <a:t>Sch</a:t>
                      </a:r>
                      <a:r>
                        <a:rPr lang="en-IN" sz="1800" b="1" dirty="0">
                          <a:latin typeface="Bookman Old Style"/>
                          <a:ea typeface="Calibri"/>
                          <a:cs typeface="Times New Roman"/>
                        </a:rPr>
                        <a:t> </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Form</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Contents</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Reg. no.</a:t>
                      </a:r>
                      <a:endParaRPr lang="en-IN" sz="1600" dirty="0">
                        <a:latin typeface="Calibri"/>
                        <a:ea typeface="Calibri"/>
                        <a:cs typeface="Times New Roman"/>
                      </a:endParaRPr>
                    </a:p>
                  </a:txBody>
                  <a:tcPr marL="68578" marR="68578" marT="0" marB="0"/>
                </a:tc>
                <a:extLst>
                  <a:ext uri="{0D108BD9-81ED-4DB2-BD59-A6C34878D82A}">
                    <a16:rowId xmlns:a16="http://schemas.microsoft.com/office/drawing/2014/main" val="10000"/>
                  </a:ext>
                </a:extLst>
              </a:tr>
              <a:tr h="557420">
                <a:tc>
                  <a:txBody>
                    <a:bodyPr/>
                    <a:lstStyle/>
                    <a:p>
                      <a:pPr algn="ctr">
                        <a:lnSpc>
                          <a:spcPct val="115000"/>
                        </a:lnSpc>
                        <a:spcAft>
                          <a:spcPts val="0"/>
                        </a:spcAft>
                      </a:pPr>
                      <a:r>
                        <a:rPr lang="en-IN" sz="1800" b="1" dirty="0">
                          <a:latin typeface="Bookman Old Style"/>
                          <a:ea typeface="Calibri"/>
                          <a:cs typeface="Times New Roman"/>
                        </a:rPr>
                        <a:t> I</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A</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a:latin typeface="Bookman Old Style"/>
                          <a:ea typeface="Calibri"/>
                          <a:cs typeface="Times New Roman"/>
                        </a:rPr>
                        <a:t>Functions of Brokers</a:t>
                      </a:r>
                      <a:endParaRPr lang="en-IN" sz="160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4</a:t>
                      </a:r>
                      <a:endParaRPr lang="en-IN" sz="1600" dirty="0">
                        <a:latin typeface="Calibri"/>
                        <a:ea typeface="Calibri"/>
                        <a:cs typeface="Times New Roman"/>
                      </a:endParaRPr>
                    </a:p>
                  </a:txBody>
                  <a:tcPr marL="68578" marR="68578" marT="0" marB="0"/>
                </a:tc>
                <a:extLst>
                  <a:ext uri="{0D108BD9-81ED-4DB2-BD59-A6C34878D82A}">
                    <a16:rowId xmlns:a16="http://schemas.microsoft.com/office/drawing/2014/main" val="10001"/>
                  </a:ext>
                </a:extLst>
              </a:tr>
              <a:tr h="630862">
                <a:tc>
                  <a:txBody>
                    <a:bodyPr/>
                    <a:lstStyle/>
                    <a:p>
                      <a:pPr algn="ctr">
                        <a:lnSpc>
                          <a:spcPct val="115000"/>
                        </a:lnSpc>
                        <a:spcAft>
                          <a:spcPts val="0"/>
                        </a:spcAft>
                      </a:pPr>
                      <a:endParaRPr lang="en-IN" sz="160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B</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a:latin typeface="Bookman Old Style"/>
                          <a:ea typeface="Calibri"/>
                          <a:cs typeface="Times New Roman"/>
                        </a:rPr>
                        <a:t>Application for Certificate of Registration </a:t>
                      </a:r>
                      <a:endParaRPr lang="en-IN" sz="160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5(1)</a:t>
                      </a:r>
                      <a:endParaRPr lang="en-IN" sz="1600" dirty="0">
                        <a:latin typeface="Calibri"/>
                        <a:ea typeface="Calibri"/>
                        <a:cs typeface="Times New Roman"/>
                      </a:endParaRPr>
                    </a:p>
                  </a:txBody>
                  <a:tcPr marL="68578" marR="68578" marT="0" marB="0"/>
                </a:tc>
                <a:extLst>
                  <a:ext uri="{0D108BD9-81ED-4DB2-BD59-A6C34878D82A}">
                    <a16:rowId xmlns:a16="http://schemas.microsoft.com/office/drawing/2014/main" val="10002"/>
                  </a:ext>
                </a:extLst>
              </a:tr>
              <a:tr h="632253">
                <a:tc>
                  <a:txBody>
                    <a:bodyPr/>
                    <a:lstStyle/>
                    <a:p>
                      <a:pPr algn="ctr">
                        <a:lnSpc>
                          <a:spcPct val="115000"/>
                        </a:lnSpc>
                        <a:spcAft>
                          <a:spcPts val="0"/>
                        </a:spcAft>
                      </a:pPr>
                      <a:endParaRPr lang="en-IN" sz="160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C</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a:latin typeface="Bookman Old Style"/>
                          <a:ea typeface="Calibri"/>
                          <a:cs typeface="Times New Roman"/>
                        </a:rPr>
                        <a:t>Documentation &amp; Procedural Requirements  </a:t>
                      </a:r>
                      <a:endParaRPr lang="en-IN" sz="160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5(3)</a:t>
                      </a:r>
                      <a:endParaRPr lang="en-IN" sz="1600" dirty="0">
                        <a:latin typeface="Calibri"/>
                        <a:ea typeface="Calibri"/>
                        <a:cs typeface="Times New Roman"/>
                      </a:endParaRPr>
                    </a:p>
                  </a:txBody>
                  <a:tcPr marL="68578" marR="68578" marT="0" marB="0"/>
                </a:tc>
                <a:extLst>
                  <a:ext uri="{0D108BD9-81ED-4DB2-BD59-A6C34878D82A}">
                    <a16:rowId xmlns:a16="http://schemas.microsoft.com/office/drawing/2014/main" val="10003"/>
                  </a:ext>
                </a:extLst>
              </a:tr>
              <a:tr h="632253">
                <a:tc>
                  <a:txBody>
                    <a:bodyPr/>
                    <a:lstStyle/>
                    <a:p>
                      <a:pPr algn="ctr">
                        <a:lnSpc>
                          <a:spcPct val="115000"/>
                        </a:lnSpc>
                        <a:spcAft>
                          <a:spcPts val="0"/>
                        </a:spcAft>
                      </a:pPr>
                      <a:endParaRPr lang="en-IN" sz="160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D</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a:latin typeface="Bookman Old Style"/>
                          <a:ea typeface="Calibri"/>
                          <a:cs typeface="Times New Roman"/>
                        </a:rPr>
                        <a:t>Fees and Renewal Fees</a:t>
                      </a:r>
                      <a:endParaRPr lang="en-IN" sz="160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 5(4) &amp; 9</a:t>
                      </a:r>
                      <a:endParaRPr lang="en-IN" sz="1600" dirty="0">
                        <a:latin typeface="Calibri"/>
                        <a:ea typeface="Calibri"/>
                        <a:cs typeface="Times New Roman"/>
                      </a:endParaRPr>
                    </a:p>
                  </a:txBody>
                  <a:tcPr marL="68578" marR="68578" marT="0" marB="0"/>
                </a:tc>
                <a:extLst>
                  <a:ext uri="{0D108BD9-81ED-4DB2-BD59-A6C34878D82A}">
                    <a16:rowId xmlns:a16="http://schemas.microsoft.com/office/drawing/2014/main" val="10004"/>
                  </a:ext>
                </a:extLst>
              </a:tr>
              <a:tr h="948377">
                <a:tc>
                  <a:txBody>
                    <a:bodyPr/>
                    <a:lstStyle/>
                    <a:p>
                      <a:pPr algn="ctr">
                        <a:lnSpc>
                          <a:spcPct val="115000"/>
                        </a:lnSpc>
                        <a:spcAft>
                          <a:spcPts val="0"/>
                        </a:spcAft>
                      </a:pPr>
                      <a:endParaRPr lang="en-IN" sz="160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E</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a:latin typeface="Bookman Old Style"/>
                          <a:ea typeface="Calibri"/>
                          <a:cs typeface="Times New Roman"/>
                        </a:rPr>
                        <a:t>Requirements of qualifications, training etc</a:t>
                      </a:r>
                      <a:endParaRPr lang="en-IN" sz="160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8(2)</a:t>
                      </a:r>
                      <a:endParaRPr lang="en-IN" sz="1600" dirty="0">
                        <a:latin typeface="Calibri"/>
                        <a:ea typeface="Calibri"/>
                        <a:cs typeface="Times New Roman"/>
                      </a:endParaRPr>
                    </a:p>
                  </a:txBody>
                  <a:tcPr marL="68578" marR="68578" marT="0" marB="0"/>
                </a:tc>
                <a:extLst>
                  <a:ext uri="{0D108BD9-81ED-4DB2-BD59-A6C34878D82A}">
                    <a16:rowId xmlns:a16="http://schemas.microsoft.com/office/drawing/2014/main" val="10005"/>
                  </a:ext>
                </a:extLst>
              </a:tr>
              <a:tr h="948377">
                <a:tc>
                  <a:txBody>
                    <a:bodyPr/>
                    <a:lstStyle/>
                    <a:p>
                      <a:pPr algn="ctr">
                        <a:lnSpc>
                          <a:spcPct val="115000"/>
                        </a:lnSpc>
                        <a:spcAft>
                          <a:spcPts val="0"/>
                        </a:spcAft>
                      </a:pP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600" b="1" dirty="0">
                          <a:latin typeface="Bookman Old Style"/>
                          <a:ea typeface="Calibri"/>
                          <a:cs typeface="Times New Roman"/>
                        </a:rPr>
                        <a:t>F</a:t>
                      </a:r>
                      <a:endParaRPr lang="en-IN" sz="1400" dirty="0">
                        <a:latin typeface="Calibri"/>
                        <a:ea typeface="Calibri"/>
                        <a:cs typeface="Times New Roman"/>
                      </a:endParaRPr>
                    </a:p>
                  </a:txBody>
                  <a:tcPr marL="68578" marR="68578" marT="0" marB="0"/>
                </a:tc>
                <a:tc>
                  <a:txBody>
                    <a:bodyPr/>
                    <a:lstStyle/>
                    <a:p>
                      <a:pPr algn="ctr">
                        <a:lnSpc>
                          <a:spcPct val="115000"/>
                        </a:lnSpc>
                        <a:spcAft>
                          <a:spcPts val="0"/>
                        </a:spcAft>
                      </a:pPr>
                      <a:r>
                        <a:rPr lang="en-IN" sz="1600" b="1">
                          <a:latin typeface="Bookman Old Style"/>
                          <a:ea typeface="Calibri"/>
                          <a:cs typeface="Times New Roman"/>
                        </a:rPr>
                        <a:t>Particulars of PO/Directors/ Partners/KMP </a:t>
                      </a:r>
                      <a:endParaRPr lang="en-IN" sz="1400">
                        <a:latin typeface="Calibri"/>
                        <a:ea typeface="Calibri"/>
                        <a:cs typeface="Times New Roman"/>
                      </a:endParaRPr>
                    </a:p>
                  </a:txBody>
                  <a:tcPr marL="68578" marR="68578" marT="0" marB="0"/>
                </a:tc>
                <a:tc>
                  <a:txBody>
                    <a:bodyPr/>
                    <a:lstStyle/>
                    <a:p>
                      <a:pPr algn="ctr">
                        <a:lnSpc>
                          <a:spcPct val="115000"/>
                        </a:lnSpc>
                        <a:spcAft>
                          <a:spcPts val="0"/>
                        </a:spcAft>
                      </a:pPr>
                      <a:r>
                        <a:rPr lang="en-IN" sz="1600" b="1" dirty="0">
                          <a:latin typeface="Bookman Old Style"/>
                          <a:ea typeface="Calibri"/>
                          <a:cs typeface="Times New Roman"/>
                        </a:rPr>
                        <a:t>8(2)</a:t>
                      </a:r>
                      <a:endParaRPr lang="en-IN" sz="1400" dirty="0">
                        <a:latin typeface="Calibri"/>
                        <a:ea typeface="Calibri"/>
                        <a:cs typeface="Times New Roman"/>
                      </a:endParaRPr>
                    </a:p>
                  </a:txBody>
                  <a:tcPr marL="68578" marR="68578" marT="0" marB="0"/>
                </a:tc>
                <a:extLst>
                  <a:ext uri="{0D108BD9-81ED-4DB2-BD59-A6C34878D82A}">
                    <a16:rowId xmlns:a16="http://schemas.microsoft.com/office/drawing/2014/main" val="10006"/>
                  </a:ext>
                </a:extLst>
              </a:tr>
            </a:tbl>
          </a:graphicData>
        </a:graphic>
      </p:graphicFrame>
      <p:sp>
        <p:nvSpPr>
          <p:cNvPr id="6" name="Footer Placeholder 5">
            <a:extLst>
              <a:ext uri="{FF2B5EF4-FFF2-40B4-BE49-F238E27FC236}">
                <a16:creationId xmlns:a16="http://schemas.microsoft.com/office/drawing/2014/main" id="{BF7FBA73-0EE1-674D-A235-6538E1C8F515}"/>
              </a:ext>
            </a:extLst>
          </p:cNvPr>
          <p:cNvSpPr>
            <a:spLocks noGrp="1"/>
          </p:cNvSpPr>
          <p:nvPr>
            <p:ph type="ftr" sz="quarter" idx="11"/>
          </p:nvPr>
        </p:nvSpPr>
        <p:spPr/>
        <p:txBody>
          <a:bodyPr/>
          <a:lstStyle/>
          <a:p>
            <a:pPr>
              <a:defRPr/>
            </a:pPr>
            <a:r>
              <a:rPr lang="en-IN"/>
              <a:t>CMA Sudhir Kumar Jain                          VP &amp; Director IBAI</a:t>
            </a:r>
          </a:p>
        </p:txBody>
      </p:sp>
      <p:sp>
        <p:nvSpPr>
          <p:cNvPr id="5" name="Slide Number Placeholder 4">
            <a:extLst>
              <a:ext uri="{FF2B5EF4-FFF2-40B4-BE49-F238E27FC236}">
                <a16:creationId xmlns:a16="http://schemas.microsoft.com/office/drawing/2014/main" id="{5354924D-F821-3B42-9A4A-A52A25A88384}"/>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21DC087-8D07-3345-BD72-56CCB99F7222}" type="slidenum">
              <a:rPr lang="en-IN" altLang="en-US">
                <a:solidFill>
                  <a:srgbClr val="D38E27"/>
                </a:solidFill>
              </a:rPr>
              <a:pPr eaLnBrk="1" hangingPunct="1"/>
              <a:t>4</a:t>
            </a:fld>
            <a:endParaRPr lang="en-IN" altLang="en-US">
              <a:solidFill>
                <a:srgbClr val="D38E27"/>
              </a:solidFill>
            </a:endParaRPr>
          </a:p>
        </p:txBody>
      </p:sp>
    </p:spTree>
  </p:cSld>
  <p:clrMapOvr>
    <a:masterClrMapping/>
  </p:clrMapOvr>
  <p:transition>
    <p:wip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a:extLst>
              <a:ext uri="{FF2B5EF4-FFF2-40B4-BE49-F238E27FC236}">
                <a16:creationId xmlns:a16="http://schemas.microsoft.com/office/drawing/2014/main" id="{E8AF7855-61BA-3846-9348-C36699F0F8D0}"/>
              </a:ext>
            </a:extLst>
          </p:cNvPr>
          <p:cNvSpPr>
            <a:spLocks noGrp="1"/>
          </p:cNvSpPr>
          <p:nvPr>
            <p:ph type="title"/>
          </p:nvPr>
        </p:nvSpPr>
        <p:spPr/>
        <p:txBody>
          <a:bodyPr/>
          <a:lstStyle/>
          <a:p>
            <a:pPr eaLnBrk="1" fontAlgn="auto" hangingPunct="1">
              <a:spcAft>
                <a:spcPts val="0"/>
              </a:spcAft>
              <a:defRPr/>
            </a:pPr>
            <a:r>
              <a:rPr lang="en-IN" b="1"/>
              <a:t>Regulation no. 27</a:t>
            </a:r>
          </a:p>
        </p:txBody>
      </p:sp>
      <p:sp>
        <p:nvSpPr>
          <p:cNvPr id="50179" name="Content Placeholder 2">
            <a:extLst>
              <a:ext uri="{FF2B5EF4-FFF2-40B4-BE49-F238E27FC236}">
                <a16:creationId xmlns:a16="http://schemas.microsoft.com/office/drawing/2014/main" id="{D70E4BDF-C258-0A41-A64D-D7EC92826FCA}"/>
              </a:ext>
            </a:extLst>
          </p:cNvPr>
          <p:cNvSpPr>
            <a:spLocks noGrp="1"/>
          </p:cNvSpPr>
          <p:nvPr>
            <p:ph idx="1"/>
          </p:nvPr>
        </p:nvSpPr>
        <p:spPr>
          <a:xfrm>
            <a:off x="457200" y="1412875"/>
            <a:ext cx="8229600" cy="5256213"/>
          </a:xfrm>
        </p:spPr>
        <p:txBody>
          <a:bodyPr/>
          <a:lstStyle/>
          <a:p>
            <a:pPr eaLnBrk="1" hangingPunct="1"/>
            <a:r>
              <a:rPr lang="en-IN" altLang="en-US" sz="2800" b="1"/>
              <a:t>Risk Management Services:</a:t>
            </a:r>
          </a:p>
          <a:p>
            <a:pPr eaLnBrk="1" hangingPunct="1">
              <a:buFont typeface="Wingdings 2" pitchFamily="2" charset="2"/>
              <a:buNone/>
            </a:pPr>
            <a:r>
              <a:rPr lang="en-IN" altLang="en-US" sz="2800" b="1"/>
              <a:t>1, Only for commercial lines </a:t>
            </a:r>
          </a:p>
          <a:p>
            <a:pPr eaLnBrk="1" hangingPunct="1">
              <a:buFont typeface="Wingdings 2" pitchFamily="2" charset="2"/>
              <a:buNone/>
            </a:pPr>
            <a:r>
              <a:rPr lang="en-IN" altLang="en-US" sz="2800" b="1"/>
              <a:t>2, Cannot receive fees and remuneration and rewards </a:t>
            </a:r>
          </a:p>
          <a:p>
            <a:pPr eaLnBrk="1" hangingPunct="1">
              <a:buFont typeface="Wingdings 2" pitchFamily="2" charset="2"/>
              <a:buNone/>
            </a:pPr>
            <a:r>
              <a:rPr lang="en-IN" altLang="en-US" sz="2800" b="1"/>
              <a:t>3, Records to be maintained </a:t>
            </a:r>
          </a:p>
          <a:p>
            <a:pPr eaLnBrk="1" hangingPunct="1">
              <a:buFont typeface="Wingdings 2" pitchFamily="2" charset="2"/>
              <a:buNone/>
            </a:pPr>
            <a:r>
              <a:rPr lang="en-IN" altLang="en-US" sz="2800" b="1"/>
              <a:t>4, Expert can be hired  </a:t>
            </a:r>
            <a:r>
              <a:rPr lang="en-IN" altLang="en-US" sz="2800"/>
              <a:t>  </a:t>
            </a:r>
          </a:p>
        </p:txBody>
      </p:sp>
      <p:sp>
        <p:nvSpPr>
          <p:cNvPr id="5" name="Footer Placeholder 4">
            <a:extLst>
              <a:ext uri="{FF2B5EF4-FFF2-40B4-BE49-F238E27FC236}">
                <a16:creationId xmlns:a16="http://schemas.microsoft.com/office/drawing/2014/main" id="{8A7F2BC6-C530-254E-BF8F-5DA68F369D2F}"/>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EA8BA80A-E226-B542-A374-AB4152A30F8C}"/>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D71A999-32CC-AF49-BCA5-DA52FD23D02E}" type="slidenum">
              <a:rPr lang="en-IN" altLang="en-US">
                <a:solidFill>
                  <a:srgbClr val="D38E27"/>
                </a:solidFill>
              </a:rPr>
              <a:pPr eaLnBrk="1" hangingPunct="1"/>
              <a:t>40</a:t>
            </a:fld>
            <a:endParaRPr lang="en-IN" altLang="en-US">
              <a:solidFill>
                <a:srgbClr val="D38E27"/>
              </a:solidFill>
            </a:endParaRPr>
          </a:p>
        </p:txBody>
      </p:sp>
    </p:spTree>
  </p:cSld>
  <p:clrMapOvr>
    <a:masterClrMapping/>
  </p:clrMapOvr>
  <p:transition>
    <p:strips dir="rd"/>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a:extLst>
              <a:ext uri="{FF2B5EF4-FFF2-40B4-BE49-F238E27FC236}">
                <a16:creationId xmlns:a16="http://schemas.microsoft.com/office/drawing/2014/main" id="{1F8BE428-82BB-B64B-8B82-C4B58356B636}"/>
              </a:ext>
            </a:extLst>
          </p:cNvPr>
          <p:cNvSpPr>
            <a:spLocks noGrp="1"/>
          </p:cNvSpPr>
          <p:nvPr>
            <p:ph type="title"/>
          </p:nvPr>
        </p:nvSpPr>
        <p:spPr/>
        <p:txBody>
          <a:bodyPr/>
          <a:lstStyle/>
          <a:p>
            <a:pPr eaLnBrk="1" fontAlgn="auto" hangingPunct="1">
              <a:spcAft>
                <a:spcPts val="0"/>
              </a:spcAft>
              <a:defRPr/>
            </a:pPr>
            <a:r>
              <a:rPr lang="en-IN" b="1"/>
              <a:t>Regulation no. 28</a:t>
            </a:r>
          </a:p>
        </p:txBody>
      </p:sp>
      <p:sp>
        <p:nvSpPr>
          <p:cNvPr id="25603" name="Content Placeholder 2">
            <a:extLst>
              <a:ext uri="{FF2B5EF4-FFF2-40B4-BE49-F238E27FC236}">
                <a16:creationId xmlns:a16="http://schemas.microsoft.com/office/drawing/2014/main" id="{91ED2CAD-E028-8F42-967E-3B5DB7562646}"/>
              </a:ext>
            </a:extLst>
          </p:cNvPr>
          <p:cNvSpPr>
            <a:spLocks noGrp="1"/>
          </p:cNvSpPr>
          <p:nvPr>
            <p:ph idx="1"/>
          </p:nvPr>
        </p:nvSpPr>
        <p:spPr>
          <a:xfrm>
            <a:off x="457200" y="1412875"/>
            <a:ext cx="8229600" cy="5256213"/>
          </a:xfrm>
        </p:spPr>
        <p:txBody>
          <a:bodyPr rtlCol="0">
            <a:normAutofit fontScale="92500" lnSpcReduction="10000"/>
          </a:bodyPr>
          <a:lstStyle/>
          <a:p>
            <a:pPr eaLnBrk="1" fontAlgn="auto" hangingPunct="1">
              <a:spcAft>
                <a:spcPts val="0"/>
              </a:spcAft>
              <a:buFont typeface="Arial" pitchFamily="34" charset="0"/>
              <a:buNone/>
              <a:defRPr/>
            </a:pPr>
            <a:r>
              <a:rPr lang="en-US" b="1" dirty="0"/>
              <a:t>Claim consultancy</a:t>
            </a:r>
          </a:p>
          <a:p>
            <a:pPr eaLnBrk="1" fontAlgn="auto" hangingPunct="1">
              <a:spcAft>
                <a:spcPts val="0"/>
              </a:spcAft>
              <a:buFont typeface="Wingdings" pitchFamily="2" charset="2"/>
              <a:buChar char="Ø"/>
              <a:defRPr/>
            </a:pPr>
            <a:r>
              <a:rPr lang="en-US" sz="2800" b="1" dirty="0"/>
              <a:t>Rs 10 </a:t>
            </a:r>
            <a:r>
              <a:rPr lang="en-US" sz="2800" b="1" dirty="0" err="1"/>
              <a:t>crs</a:t>
            </a:r>
            <a:r>
              <a:rPr lang="en-US" sz="2800" b="1" dirty="0"/>
              <a:t> without approval of the IRDA even if the business is emanated by any insurance intermediaries including  broker.-only general insurance business  </a:t>
            </a:r>
          </a:p>
          <a:p>
            <a:pPr eaLnBrk="1" fontAlgn="auto" hangingPunct="1">
              <a:spcAft>
                <a:spcPts val="0"/>
              </a:spcAft>
              <a:buFont typeface="Wingdings" pitchFamily="2" charset="2"/>
              <a:buChar char="Ø"/>
              <a:defRPr/>
            </a:pPr>
            <a:r>
              <a:rPr lang="en-US" sz="2800" b="1" dirty="0"/>
              <a:t>More than Rs 10crs – Approval  of IRDA is must </a:t>
            </a:r>
          </a:p>
          <a:p>
            <a:pPr eaLnBrk="1" fontAlgn="auto" hangingPunct="1">
              <a:spcAft>
                <a:spcPts val="0"/>
              </a:spcAft>
              <a:buFont typeface="Wingdings" pitchFamily="2" charset="2"/>
              <a:buChar char="Ø"/>
              <a:defRPr/>
            </a:pPr>
            <a:r>
              <a:rPr lang="en-US" sz="2800" b="1" dirty="0"/>
              <a:t>Fees should not be % of claim amount.</a:t>
            </a:r>
          </a:p>
          <a:p>
            <a:pPr eaLnBrk="1" fontAlgn="auto" hangingPunct="1">
              <a:spcAft>
                <a:spcPts val="0"/>
              </a:spcAft>
              <a:buFont typeface="Wingdings" pitchFamily="2" charset="2"/>
              <a:buChar char="Ø"/>
              <a:defRPr/>
            </a:pPr>
            <a:r>
              <a:rPr lang="en-US" sz="2800" b="1" dirty="0"/>
              <a:t>Mandate from the Insured/policyholder </a:t>
            </a:r>
          </a:p>
          <a:p>
            <a:pPr eaLnBrk="1" fontAlgn="auto" hangingPunct="1">
              <a:spcAft>
                <a:spcPts val="0"/>
              </a:spcAft>
              <a:buFont typeface="Wingdings" pitchFamily="2" charset="2"/>
              <a:buChar char="Ø"/>
              <a:defRPr/>
            </a:pPr>
            <a:r>
              <a:rPr lang="en-US" sz="2800" b="1" dirty="0"/>
              <a:t>Monthly details to be  provided and reasons. In case of claims &gt; Rs 10 </a:t>
            </a:r>
            <a:r>
              <a:rPr lang="en-US" sz="2800" b="1" dirty="0" err="1"/>
              <a:t>crs</a:t>
            </a:r>
            <a:r>
              <a:rPr lang="en-US" sz="2800" b="1" dirty="0"/>
              <a:t>, the reason  for not  providing the claim assistance by the other intermediary    </a:t>
            </a:r>
          </a:p>
          <a:p>
            <a:pPr eaLnBrk="1" fontAlgn="auto" hangingPunct="1">
              <a:spcAft>
                <a:spcPts val="0"/>
              </a:spcAft>
              <a:buFont typeface="Wingdings" pitchFamily="2" charset="2"/>
              <a:buChar char="Ø"/>
              <a:defRPr/>
            </a:pPr>
            <a:r>
              <a:rPr lang="en-US" sz="2800" b="1" dirty="0"/>
              <a:t>Any dispute between brokers will be referred to IBAI then to IRDAI     </a:t>
            </a:r>
            <a:endParaRPr lang="en-IN" sz="2800" dirty="0"/>
          </a:p>
        </p:txBody>
      </p:sp>
      <p:sp>
        <p:nvSpPr>
          <p:cNvPr id="5" name="Footer Placeholder 4">
            <a:extLst>
              <a:ext uri="{FF2B5EF4-FFF2-40B4-BE49-F238E27FC236}">
                <a16:creationId xmlns:a16="http://schemas.microsoft.com/office/drawing/2014/main" id="{D7977BAF-CBD5-144F-B54D-B66895C3A564}"/>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5AD12B13-8B2A-EB44-9D3A-0D93A09CE562}"/>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2E2EC09-6A96-6B43-A457-0DE838FB9479}" type="slidenum">
              <a:rPr lang="en-IN" altLang="en-US">
                <a:solidFill>
                  <a:srgbClr val="D38E27"/>
                </a:solidFill>
              </a:rPr>
              <a:pPr eaLnBrk="1" hangingPunct="1"/>
              <a:t>41</a:t>
            </a:fld>
            <a:endParaRPr lang="en-IN" altLang="en-US">
              <a:solidFill>
                <a:srgbClr val="D38E27"/>
              </a:solidFill>
            </a:endParaRPr>
          </a:p>
        </p:txBody>
      </p:sp>
    </p:spTree>
  </p:cSld>
  <p:clrMapOvr>
    <a:masterClrMapping/>
  </p:clrMapOvr>
  <p:transition>
    <p:split orient="vert"/>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2D747070-6BF5-BE44-A841-D231B44D3D3D}"/>
              </a:ext>
            </a:extLst>
          </p:cNvPr>
          <p:cNvSpPr>
            <a:spLocks noGrp="1"/>
          </p:cNvSpPr>
          <p:nvPr>
            <p:ph type="title"/>
          </p:nvPr>
        </p:nvSpPr>
        <p:spPr/>
        <p:txBody>
          <a:bodyPr/>
          <a:lstStyle/>
          <a:p>
            <a:pPr eaLnBrk="1" fontAlgn="auto" hangingPunct="1">
              <a:spcAft>
                <a:spcPts val="0"/>
              </a:spcAft>
              <a:defRPr/>
            </a:pPr>
            <a:r>
              <a:rPr lang="en-IN" b="1"/>
              <a:t>Regulation no. 29</a:t>
            </a:r>
          </a:p>
        </p:txBody>
      </p:sp>
      <p:sp>
        <p:nvSpPr>
          <p:cNvPr id="25603" name="Content Placeholder 2">
            <a:extLst>
              <a:ext uri="{FF2B5EF4-FFF2-40B4-BE49-F238E27FC236}">
                <a16:creationId xmlns:a16="http://schemas.microsoft.com/office/drawing/2014/main" id="{5BC692D5-BA75-AC43-AEA9-C0D5B49D89BF}"/>
              </a:ext>
            </a:extLst>
          </p:cNvPr>
          <p:cNvSpPr>
            <a:spLocks noGrp="1"/>
          </p:cNvSpPr>
          <p:nvPr>
            <p:ph idx="1"/>
          </p:nvPr>
        </p:nvSpPr>
        <p:spPr>
          <a:xfrm>
            <a:off x="457200" y="1412875"/>
            <a:ext cx="8229600" cy="5256213"/>
          </a:xfrm>
        </p:spPr>
        <p:txBody>
          <a:bodyPr rtlCol="0">
            <a:normAutofit fontScale="92500" lnSpcReduction="20000"/>
          </a:bodyPr>
          <a:lstStyle/>
          <a:p>
            <a:pPr eaLnBrk="1" fontAlgn="auto" hangingPunct="1">
              <a:spcAft>
                <a:spcPts val="0"/>
              </a:spcAft>
              <a:buFont typeface="Arial" pitchFamily="34" charset="0"/>
              <a:buNone/>
              <a:defRPr/>
            </a:pPr>
            <a:r>
              <a:rPr lang="en-US" b="1" dirty="0"/>
              <a:t>Board Approved Policy for comparison and distribution of insurance products –</a:t>
            </a:r>
            <a:endParaRPr lang="en-IN" sz="2800" dirty="0"/>
          </a:p>
          <a:p>
            <a:pPr eaLnBrk="1" fontAlgn="auto" hangingPunct="1">
              <a:spcAft>
                <a:spcPts val="0"/>
              </a:spcAft>
              <a:buFont typeface="Wingdings" pitchFamily="2" charset="2"/>
              <a:buChar char="Ø"/>
              <a:defRPr/>
            </a:pPr>
            <a:r>
              <a:rPr lang="en-US" dirty="0"/>
              <a:t>Every Insurance broker shall have a Board approved policy on the manner of soliciting insurance policies. </a:t>
            </a:r>
          </a:p>
          <a:p>
            <a:pPr eaLnBrk="1" fontAlgn="auto" hangingPunct="1">
              <a:spcAft>
                <a:spcPts val="0"/>
              </a:spcAft>
              <a:buFont typeface="Wingdings" pitchFamily="2" charset="2"/>
              <a:buChar char="Ø"/>
              <a:defRPr/>
            </a:pPr>
            <a:r>
              <a:rPr lang="en-US" dirty="0"/>
              <a:t>It shall include the approach to be followed by the Insurance broker in having multiple tie-ups, type of products sold, mode of solicitation, grievance redressal mechanism, reporting requirements and any other item with regard to different business segments.</a:t>
            </a:r>
            <a:endParaRPr lang="en-IN" sz="2000" dirty="0"/>
          </a:p>
          <a:p>
            <a:pPr eaLnBrk="1" fontAlgn="auto" hangingPunct="1">
              <a:spcAft>
                <a:spcPts val="0"/>
              </a:spcAft>
              <a:buFont typeface="Wingdings" pitchFamily="2" charset="2"/>
              <a:buChar char="Ø"/>
              <a:defRPr/>
            </a:pPr>
            <a:r>
              <a:rPr lang="en-US" dirty="0"/>
              <a:t> The Board of the Insurance Broker shall review the same at least once in three years.</a:t>
            </a:r>
            <a:endParaRPr lang="en-IN" sz="2000" dirty="0"/>
          </a:p>
          <a:p>
            <a:pPr eaLnBrk="1" fontAlgn="auto" hangingPunct="1">
              <a:spcAft>
                <a:spcPts val="0"/>
              </a:spcAft>
              <a:buFont typeface="Wingdings 2"/>
              <a:buChar char=""/>
              <a:defRPr/>
            </a:pPr>
            <a:endParaRPr lang="en-IN" sz="2800" dirty="0"/>
          </a:p>
          <a:p>
            <a:pPr eaLnBrk="1" fontAlgn="auto" hangingPunct="1">
              <a:spcAft>
                <a:spcPts val="0"/>
              </a:spcAft>
              <a:buFont typeface="Wingdings 2"/>
              <a:buChar char=""/>
              <a:defRPr/>
            </a:pPr>
            <a:endParaRPr lang="en-IN" sz="2800" dirty="0"/>
          </a:p>
        </p:txBody>
      </p:sp>
      <p:sp>
        <p:nvSpPr>
          <p:cNvPr id="5" name="Footer Placeholder 4">
            <a:extLst>
              <a:ext uri="{FF2B5EF4-FFF2-40B4-BE49-F238E27FC236}">
                <a16:creationId xmlns:a16="http://schemas.microsoft.com/office/drawing/2014/main" id="{6E37C09F-47A7-F740-B1B1-7F2CBEF3F0A7}"/>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F09EC3BC-6977-054E-94E8-01393C78DEAD}"/>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51C178E-9E2E-314B-B32E-38974D87C5C6}" type="slidenum">
              <a:rPr lang="en-IN" altLang="en-US">
                <a:solidFill>
                  <a:srgbClr val="D38E27"/>
                </a:solidFill>
              </a:rPr>
              <a:pPr eaLnBrk="1" hangingPunct="1"/>
              <a:t>42</a:t>
            </a:fld>
            <a:endParaRPr lang="en-IN" altLang="en-US">
              <a:solidFill>
                <a:srgbClr val="D38E27"/>
              </a:solidFill>
            </a:endParaRPr>
          </a:p>
        </p:txBody>
      </p:sp>
    </p:spTree>
  </p:cSld>
  <p:clrMapOvr>
    <a:masterClrMapping/>
  </p:clrMapOvr>
  <p:transition>
    <p:cut thruBlk="1"/>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a:extLst>
              <a:ext uri="{FF2B5EF4-FFF2-40B4-BE49-F238E27FC236}">
                <a16:creationId xmlns:a16="http://schemas.microsoft.com/office/drawing/2014/main" id="{D568215D-5D13-654F-AA30-900C25AA4857}"/>
              </a:ext>
            </a:extLst>
          </p:cNvPr>
          <p:cNvSpPr>
            <a:spLocks noGrp="1"/>
          </p:cNvSpPr>
          <p:nvPr>
            <p:ph type="title"/>
          </p:nvPr>
        </p:nvSpPr>
        <p:spPr/>
        <p:txBody>
          <a:bodyPr/>
          <a:lstStyle/>
          <a:p>
            <a:pPr eaLnBrk="1" fontAlgn="auto" hangingPunct="1">
              <a:spcAft>
                <a:spcPts val="0"/>
              </a:spcAft>
              <a:defRPr/>
            </a:pPr>
            <a:r>
              <a:rPr lang="en-IN" b="1"/>
              <a:t>Regulation no. 30</a:t>
            </a:r>
          </a:p>
        </p:txBody>
      </p:sp>
      <p:sp>
        <p:nvSpPr>
          <p:cNvPr id="53251" name="Content Placeholder 2">
            <a:extLst>
              <a:ext uri="{FF2B5EF4-FFF2-40B4-BE49-F238E27FC236}">
                <a16:creationId xmlns:a16="http://schemas.microsoft.com/office/drawing/2014/main" id="{AF06A79C-861C-0E4D-8FE4-B5C007E16AFC}"/>
              </a:ext>
            </a:extLst>
          </p:cNvPr>
          <p:cNvSpPr>
            <a:spLocks noGrp="1"/>
          </p:cNvSpPr>
          <p:nvPr>
            <p:ph idx="1"/>
          </p:nvPr>
        </p:nvSpPr>
        <p:spPr>
          <a:xfrm>
            <a:off x="457200" y="1412875"/>
            <a:ext cx="8229600" cy="5256213"/>
          </a:xfrm>
        </p:spPr>
        <p:txBody>
          <a:bodyPr/>
          <a:lstStyle/>
          <a:p>
            <a:pPr eaLnBrk="1" hangingPunct="1"/>
            <a:r>
              <a:rPr lang="en-IN" altLang="en-US" sz="2800">
                <a:hlinkClick r:id="rId2" action="ppaction://hlinkfile"/>
              </a:rPr>
              <a:t>CODE of CONDUCT </a:t>
            </a:r>
            <a:endParaRPr lang="en-IN" altLang="en-US" sz="2800"/>
          </a:p>
          <a:p>
            <a:pPr eaLnBrk="1" hangingPunct="1">
              <a:buFont typeface="Arial" panose="020B0604020202020204" pitchFamily="34" charset="0"/>
              <a:buNone/>
            </a:pPr>
            <a:r>
              <a:rPr lang="en-IN" altLang="en-US" sz="2800" b="1"/>
              <a:t>1, </a:t>
            </a:r>
            <a:r>
              <a:rPr lang="en-US" altLang="en-US" sz="2800" b="1"/>
              <a:t>relating to clients relationship</a:t>
            </a:r>
          </a:p>
          <a:p>
            <a:pPr eaLnBrk="1" hangingPunct="1">
              <a:buFont typeface="Arial" panose="020B0604020202020204" pitchFamily="34" charset="0"/>
              <a:buNone/>
            </a:pPr>
            <a:r>
              <a:rPr lang="en-US" altLang="en-US" sz="2800" b="1"/>
              <a:t>2, relating to Sales practices(member  of IBAI, unfair criticism of Insurer or broker, T &amp; C of financing of premium )  </a:t>
            </a:r>
          </a:p>
          <a:p>
            <a:pPr eaLnBrk="1" hangingPunct="1">
              <a:buFont typeface="Arial" panose="020B0604020202020204" pitchFamily="34" charset="0"/>
              <a:buNone/>
            </a:pPr>
            <a:r>
              <a:rPr lang="en-US" altLang="en-US" sz="2800" b="1"/>
              <a:t>3, relation to furnishing of information </a:t>
            </a:r>
          </a:p>
          <a:p>
            <a:pPr eaLnBrk="1" hangingPunct="1">
              <a:buFont typeface="Arial" panose="020B0604020202020204" pitchFamily="34" charset="0"/>
              <a:buNone/>
            </a:pPr>
            <a:r>
              <a:rPr lang="en-US" altLang="en-US" sz="2800" b="1"/>
              <a:t>4, relation to explanation of insurance contract </a:t>
            </a:r>
          </a:p>
          <a:p>
            <a:pPr eaLnBrk="1" hangingPunct="1">
              <a:buFont typeface="Arial" panose="020B0604020202020204" pitchFamily="34" charset="0"/>
              <a:buNone/>
            </a:pPr>
            <a:r>
              <a:rPr lang="en-US" altLang="en-US" sz="2800" b="1"/>
              <a:t>5, relation to renewal of policies </a:t>
            </a:r>
          </a:p>
          <a:p>
            <a:pPr eaLnBrk="1" hangingPunct="1"/>
            <a:endParaRPr lang="en-IN" altLang="en-US" sz="2800"/>
          </a:p>
          <a:p>
            <a:pPr eaLnBrk="1" hangingPunct="1"/>
            <a:endParaRPr lang="en-IN" altLang="en-US" sz="2800"/>
          </a:p>
          <a:p>
            <a:pPr eaLnBrk="1" hangingPunct="1"/>
            <a:endParaRPr lang="en-IN" altLang="en-US" sz="2800"/>
          </a:p>
        </p:txBody>
      </p:sp>
      <p:sp>
        <p:nvSpPr>
          <p:cNvPr id="5" name="Footer Placeholder 4">
            <a:extLst>
              <a:ext uri="{FF2B5EF4-FFF2-40B4-BE49-F238E27FC236}">
                <a16:creationId xmlns:a16="http://schemas.microsoft.com/office/drawing/2014/main" id="{ECB742B3-4A8B-B44B-9592-E373EF41E120}"/>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EF7F34FA-3C28-0D47-AC66-DFDE2A4B98EE}"/>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E3182AC-33C2-1548-B448-F231B39DA845}" type="slidenum">
              <a:rPr lang="en-IN" altLang="en-US">
                <a:solidFill>
                  <a:srgbClr val="D38E27"/>
                </a:solidFill>
              </a:rPr>
              <a:pPr eaLnBrk="1" hangingPunct="1"/>
              <a:t>43</a:t>
            </a:fld>
            <a:endParaRPr lang="en-IN" altLang="en-US">
              <a:solidFill>
                <a:srgbClr val="D38E27"/>
              </a:solidFill>
            </a:endParaRPr>
          </a:p>
        </p:txBody>
      </p:sp>
    </p:spTree>
  </p:cSld>
  <p:clrMapOvr>
    <a:masterClrMapping/>
  </p:clrMapOvr>
  <p:transition>
    <p:wip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a:extLst>
              <a:ext uri="{FF2B5EF4-FFF2-40B4-BE49-F238E27FC236}">
                <a16:creationId xmlns:a16="http://schemas.microsoft.com/office/drawing/2014/main" id="{1344EC88-DAE4-4445-8850-809352268900}"/>
              </a:ext>
            </a:extLst>
          </p:cNvPr>
          <p:cNvSpPr>
            <a:spLocks noGrp="1"/>
          </p:cNvSpPr>
          <p:nvPr>
            <p:ph type="title"/>
          </p:nvPr>
        </p:nvSpPr>
        <p:spPr/>
        <p:txBody>
          <a:bodyPr/>
          <a:lstStyle/>
          <a:p>
            <a:pPr eaLnBrk="1" fontAlgn="auto" hangingPunct="1">
              <a:spcAft>
                <a:spcPts val="0"/>
              </a:spcAft>
              <a:defRPr/>
            </a:pPr>
            <a:r>
              <a:rPr lang="en-IN" b="1"/>
              <a:t>Regulation no. 30</a:t>
            </a:r>
          </a:p>
        </p:txBody>
      </p:sp>
      <p:sp>
        <p:nvSpPr>
          <p:cNvPr id="54275" name="Content Placeholder 2">
            <a:extLst>
              <a:ext uri="{FF2B5EF4-FFF2-40B4-BE49-F238E27FC236}">
                <a16:creationId xmlns:a16="http://schemas.microsoft.com/office/drawing/2014/main" id="{28503B27-C2A3-824A-B81E-53041141AD1D}"/>
              </a:ext>
            </a:extLst>
          </p:cNvPr>
          <p:cNvSpPr>
            <a:spLocks noGrp="1"/>
          </p:cNvSpPr>
          <p:nvPr>
            <p:ph idx="1"/>
          </p:nvPr>
        </p:nvSpPr>
        <p:spPr>
          <a:xfrm>
            <a:off x="457200" y="1412875"/>
            <a:ext cx="8229600" cy="5256213"/>
          </a:xfrm>
        </p:spPr>
        <p:txBody>
          <a:bodyPr/>
          <a:lstStyle/>
          <a:p>
            <a:pPr eaLnBrk="1" hangingPunct="1">
              <a:buFont typeface="Arial" panose="020B0604020202020204" pitchFamily="34" charset="0"/>
              <a:buNone/>
            </a:pPr>
            <a:r>
              <a:rPr lang="en-US" altLang="en-US" sz="2800" b="1"/>
              <a:t>6, relation to claim by client</a:t>
            </a:r>
          </a:p>
          <a:p>
            <a:pPr eaLnBrk="1" hangingPunct="1">
              <a:buFont typeface="Arial" panose="020B0604020202020204" pitchFamily="34" charset="0"/>
              <a:buNone/>
            </a:pPr>
            <a:r>
              <a:rPr lang="en-US" altLang="en-US" sz="2800" b="1"/>
              <a:t>7, relation to receipt of complaints</a:t>
            </a:r>
          </a:p>
          <a:p>
            <a:pPr eaLnBrk="1" hangingPunct="1">
              <a:buFont typeface="Arial" panose="020B0604020202020204" pitchFamily="34" charset="0"/>
              <a:buNone/>
            </a:pPr>
            <a:r>
              <a:rPr lang="en-US" altLang="en-US" sz="2800" b="1"/>
              <a:t>8, Conduct in relation to documentation </a:t>
            </a:r>
          </a:p>
          <a:p>
            <a:pPr eaLnBrk="1" hangingPunct="1">
              <a:buFont typeface="Wingdings 2" pitchFamily="2" charset="2"/>
              <a:buNone/>
            </a:pPr>
            <a:r>
              <a:rPr lang="en-US" altLang="en-US" sz="2800" b="1"/>
              <a:t>9,  relating to advertising </a:t>
            </a:r>
          </a:p>
          <a:p>
            <a:pPr eaLnBrk="1" hangingPunct="1">
              <a:buFont typeface="Wingdings 2" pitchFamily="2" charset="2"/>
              <a:buNone/>
            </a:pPr>
            <a:r>
              <a:rPr lang="en-US" altLang="en-US" sz="2800" b="1"/>
              <a:t>10, relating receipt of remuneration</a:t>
            </a:r>
          </a:p>
          <a:p>
            <a:pPr eaLnBrk="1" hangingPunct="1">
              <a:buFont typeface="Wingdings 2" pitchFamily="2" charset="2"/>
              <a:buNone/>
            </a:pPr>
            <a:r>
              <a:rPr lang="en-US" altLang="en-US" sz="2800" b="1"/>
              <a:t>11, relation to matters relating to training </a:t>
            </a:r>
          </a:p>
          <a:p>
            <a:pPr eaLnBrk="1" hangingPunct="1"/>
            <a:endParaRPr lang="en-IN" altLang="en-US" sz="2800"/>
          </a:p>
          <a:p>
            <a:pPr eaLnBrk="1" hangingPunct="1"/>
            <a:endParaRPr lang="en-IN" altLang="en-US" sz="2800"/>
          </a:p>
        </p:txBody>
      </p:sp>
      <p:sp>
        <p:nvSpPr>
          <p:cNvPr id="5" name="Footer Placeholder 4">
            <a:extLst>
              <a:ext uri="{FF2B5EF4-FFF2-40B4-BE49-F238E27FC236}">
                <a16:creationId xmlns:a16="http://schemas.microsoft.com/office/drawing/2014/main" id="{763E5CDB-6CA3-D343-ACD6-FA81EFB5AE4E}"/>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A3A416CA-B13F-E245-9283-DAC8CE896124}"/>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5175CA0-D0AD-E448-BBDF-B79E7191F02E}" type="slidenum">
              <a:rPr lang="en-IN" altLang="en-US">
                <a:solidFill>
                  <a:srgbClr val="D38E27"/>
                </a:solidFill>
              </a:rPr>
              <a:pPr eaLnBrk="1" hangingPunct="1"/>
              <a:t>44</a:t>
            </a:fld>
            <a:endParaRPr lang="en-IN" altLang="en-US">
              <a:solidFill>
                <a:srgbClr val="D38E27"/>
              </a:solidFill>
            </a:endParaRPr>
          </a:p>
        </p:txBody>
      </p:sp>
    </p:spTree>
  </p:cSld>
  <p:clrMapOvr>
    <a:masterClrMapping/>
  </p:clrMapOvr>
  <p:transition>
    <p:random/>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a:extLst>
              <a:ext uri="{FF2B5EF4-FFF2-40B4-BE49-F238E27FC236}">
                <a16:creationId xmlns:a16="http://schemas.microsoft.com/office/drawing/2014/main" id="{2D6248F1-BDA8-0646-82EB-1E52DE99BC20}"/>
              </a:ext>
            </a:extLst>
          </p:cNvPr>
          <p:cNvSpPr>
            <a:spLocks noGrp="1"/>
          </p:cNvSpPr>
          <p:nvPr>
            <p:ph type="title"/>
          </p:nvPr>
        </p:nvSpPr>
        <p:spPr/>
        <p:txBody>
          <a:bodyPr/>
          <a:lstStyle/>
          <a:p>
            <a:pPr eaLnBrk="1" fontAlgn="auto" hangingPunct="1">
              <a:spcAft>
                <a:spcPts val="0"/>
              </a:spcAft>
              <a:defRPr/>
            </a:pPr>
            <a:r>
              <a:rPr lang="en-IN" b="1"/>
              <a:t>Regulation no. 30</a:t>
            </a:r>
          </a:p>
        </p:txBody>
      </p:sp>
      <p:sp>
        <p:nvSpPr>
          <p:cNvPr id="55299" name="Content Placeholder 2">
            <a:extLst>
              <a:ext uri="{FF2B5EF4-FFF2-40B4-BE49-F238E27FC236}">
                <a16:creationId xmlns:a16="http://schemas.microsoft.com/office/drawing/2014/main" id="{505A2611-F0EC-B64C-92FC-DD1F3FC6EAAA}"/>
              </a:ext>
            </a:extLst>
          </p:cNvPr>
          <p:cNvSpPr>
            <a:spLocks noGrp="1"/>
          </p:cNvSpPr>
          <p:nvPr>
            <p:ph idx="1"/>
          </p:nvPr>
        </p:nvSpPr>
        <p:spPr>
          <a:xfrm>
            <a:off x="457200" y="1412875"/>
            <a:ext cx="8229600" cy="5256213"/>
          </a:xfrm>
        </p:spPr>
        <p:txBody>
          <a:bodyPr/>
          <a:lstStyle/>
          <a:p>
            <a:pPr eaLnBrk="1" hangingPunct="1">
              <a:buFont typeface="Arial" panose="020B0604020202020204" pitchFamily="34" charset="0"/>
              <a:buNone/>
            </a:pPr>
            <a:r>
              <a:rPr lang="en-US" altLang="en-US" sz="2800" b="1"/>
              <a:t>12, Information and Education common to direct &amp; reinsurance brokers</a:t>
            </a:r>
          </a:p>
          <a:p>
            <a:pPr eaLnBrk="1" hangingPunct="1">
              <a:buFont typeface="Arial" panose="020B0604020202020204" pitchFamily="34" charset="0"/>
              <a:buNone/>
            </a:pPr>
            <a:r>
              <a:rPr lang="en-US" altLang="en-US" sz="2800" b="1"/>
              <a:t>13, Copy of conduct should be display on the notice board of the office  </a:t>
            </a:r>
          </a:p>
          <a:p>
            <a:pPr eaLnBrk="1" hangingPunct="1"/>
            <a:endParaRPr lang="en-IN" altLang="en-US" sz="2800"/>
          </a:p>
          <a:p>
            <a:pPr eaLnBrk="1" hangingPunct="1"/>
            <a:endParaRPr lang="en-IN" altLang="en-US" sz="2800"/>
          </a:p>
          <a:p>
            <a:pPr eaLnBrk="1" hangingPunct="1"/>
            <a:endParaRPr lang="en-IN" altLang="en-US" sz="2800"/>
          </a:p>
        </p:txBody>
      </p:sp>
      <p:sp>
        <p:nvSpPr>
          <p:cNvPr id="5" name="Footer Placeholder 4">
            <a:extLst>
              <a:ext uri="{FF2B5EF4-FFF2-40B4-BE49-F238E27FC236}">
                <a16:creationId xmlns:a16="http://schemas.microsoft.com/office/drawing/2014/main" id="{8F48BC02-A556-9842-8771-22DFDC191F5B}"/>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E86DF83E-9475-D340-B875-087B5264813D}"/>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5D3455A-FF51-9C43-8601-E6AB72E532A7}" type="slidenum">
              <a:rPr lang="en-IN" altLang="en-US">
                <a:solidFill>
                  <a:srgbClr val="D38E27"/>
                </a:solidFill>
              </a:rPr>
              <a:pPr eaLnBrk="1" hangingPunct="1"/>
              <a:t>45</a:t>
            </a:fld>
            <a:endParaRPr lang="en-IN" altLang="en-US">
              <a:solidFill>
                <a:srgbClr val="D38E27"/>
              </a:solidFill>
            </a:endParaRPr>
          </a:p>
        </p:txBody>
      </p:sp>
    </p:spTree>
  </p:cSld>
  <p:clrMapOvr>
    <a:masterClrMapping/>
  </p:clrMapOvr>
  <p:transition>
    <p:randomBar dir="vert"/>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a:extLst>
              <a:ext uri="{FF2B5EF4-FFF2-40B4-BE49-F238E27FC236}">
                <a16:creationId xmlns:a16="http://schemas.microsoft.com/office/drawing/2014/main" id="{592E053D-AC12-8A41-BCB5-4315C883EB7A}"/>
              </a:ext>
            </a:extLst>
          </p:cNvPr>
          <p:cNvSpPr>
            <a:spLocks noGrp="1"/>
          </p:cNvSpPr>
          <p:nvPr>
            <p:ph type="title"/>
          </p:nvPr>
        </p:nvSpPr>
        <p:spPr/>
        <p:txBody>
          <a:bodyPr/>
          <a:lstStyle/>
          <a:p>
            <a:pPr eaLnBrk="1" fontAlgn="auto" hangingPunct="1">
              <a:spcAft>
                <a:spcPts val="0"/>
              </a:spcAft>
              <a:defRPr/>
            </a:pPr>
            <a:r>
              <a:rPr lang="en-IN" b="1"/>
              <a:t>Regulation no. 31</a:t>
            </a:r>
          </a:p>
        </p:txBody>
      </p:sp>
      <p:sp>
        <p:nvSpPr>
          <p:cNvPr id="56323" name="Content Placeholder 2">
            <a:extLst>
              <a:ext uri="{FF2B5EF4-FFF2-40B4-BE49-F238E27FC236}">
                <a16:creationId xmlns:a16="http://schemas.microsoft.com/office/drawing/2014/main" id="{B63AD0DD-F43F-5146-825C-3DCFE5870DF2}"/>
              </a:ext>
            </a:extLst>
          </p:cNvPr>
          <p:cNvSpPr>
            <a:spLocks noGrp="1"/>
          </p:cNvSpPr>
          <p:nvPr>
            <p:ph idx="1"/>
          </p:nvPr>
        </p:nvSpPr>
        <p:spPr>
          <a:xfrm>
            <a:off x="457200" y="1412875"/>
            <a:ext cx="8229600" cy="5256213"/>
          </a:xfrm>
        </p:spPr>
        <p:txBody>
          <a:bodyPr/>
          <a:lstStyle/>
          <a:p>
            <a:pPr eaLnBrk="1" hangingPunct="1"/>
            <a:r>
              <a:rPr lang="en-US" altLang="en-US" sz="2800" b="1"/>
              <a:t>Internal control and systems </a:t>
            </a:r>
          </a:p>
          <a:p>
            <a:pPr eaLnBrk="1" hangingPunct="1">
              <a:buFont typeface="Wingdings 2" pitchFamily="2" charset="2"/>
              <a:buNone/>
            </a:pPr>
            <a:r>
              <a:rPr lang="en-US" altLang="en-US" sz="2800" b="1"/>
              <a:t>1, If annual  remuneration including rewards is exceeding Rs 5 crs , an Insurance  Broker has to designate a Compliance officer  who will be responsible for Internal control and systems appointed  </a:t>
            </a:r>
          </a:p>
          <a:p>
            <a:pPr eaLnBrk="1" hangingPunct="1">
              <a:buFont typeface="Wingdings 2" pitchFamily="2" charset="2"/>
              <a:buNone/>
            </a:pPr>
            <a:r>
              <a:rPr lang="en-US" altLang="en-US" sz="2800" b="1"/>
              <a:t>2, Compulsory for Reinsurance and Composite broker to have Internal audit system and designate a compliance  officer  who is employee of the insurance  broker.  </a:t>
            </a:r>
            <a:endParaRPr lang="en-IN" altLang="en-US" sz="2800"/>
          </a:p>
        </p:txBody>
      </p:sp>
      <p:sp>
        <p:nvSpPr>
          <p:cNvPr id="5" name="Footer Placeholder 4">
            <a:extLst>
              <a:ext uri="{FF2B5EF4-FFF2-40B4-BE49-F238E27FC236}">
                <a16:creationId xmlns:a16="http://schemas.microsoft.com/office/drawing/2014/main" id="{D03943C6-A643-F04B-8FD5-3817512CB456}"/>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ED393F5B-8FC4-2A47-98BB-2D63A7ECA452}"/>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E844E7F-4582-CA4C-9E8F-B9ADC5D1FBE2}" type="slidenum">
              <a:rPr lang="en-IN" altLang="en-US">
                <a:solidFill>
                  <a:srgbClr val="D38E27"/>
                </a:solidFill>
              </a:rPr>
              <a:pPr eaLnBrk="1" hangingPunct="1"/>
              <a:t>46</a:t>
            </a:fld>
            <a:endParaRPr lang="en-IN" altLang="en-US">
              <a:solidFill>
                <a:srgbClr val="D38E27"/>
              </a:solidFill>
            </a:endParaRPr>
          </a:p>
        </p:txBody>
      </p:sp>
    </p:spTree>
  </p:cSld>
  <p:clrMapOvr>
    <a:masterClrMapping/>
  </p:clrMapOvr>
  <p:transition>
    <p:fade thruBlk="1"/>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a:extLst>
              <a:ext uri="{FF2B5EF4-FFF2-40B4-BE49-F238E27FC236}">
                <a16:creationId xmlns:a16="http://schemas.microsoft.com/office/drawing/2014/main" id="{F2BE7ADB-CC10-D240-9069-FC10BEA765C6}"/>
              </a:ext>
            </a:extLst>
          </p:cNvPr>
          <p:cNvSpPr>
            <a:spLocks noGrp="1"/>
          </p:cNvSpPr>
          <p:nvPr>
            <p:ph type="title"/>
          </p:nvPr>
        </p:nvSpPr>
        <p:spPr/>
        <p:txBody>
          <a:bodyPr/>
          <a:lstStyle/>
          <a:p>
            <a:pPr eaLnBrk="1" fontAlgn="auto" hangingPunct="1">
              <a:spcAft>
                <a:spcPts val="0"/>
              </a:spcAft>
              <a:defRPr/>
            </a:pPr>
            <a:r>
              <a:rPr lang="en-IN" b="1" dirty="0"/>
              <a:t>Regulation no. 32-1/2</a:t>
            </a:r>
          </a:p>
        </p:txBody>
      </p:sp>
      <p:sp>
        <p:nvSpPr>
          <p:cNvPr id="57347" name="Content Placeholder 2">
            <a:extLst>
              <a:ext uri="{FF2B5EF4-FFF2-40B4-BE49-F238E27FC236}">
                <a16:creationId xmlns:a16="http://schemas.microsoft.com/office/drawing/2014/main" id="{B33A3AD5-C854-0149-B675-E9DF75D5DD40}"/>
              </a:ext>
            </a:extLst>
          </p:cNvPr>
          <p:cNvSpPr>
            <a:spLocks noGrp="1"/>
          </p:cNvSpPr>
          <p:nvPr>
            <p:ph idx="1"/>
          </p:nvPr>
        </p:nvSpPr>
        <p:spPr>
          <a:xfrm>
            <a:off x="457200" y="1412875"/>
            <a:ext cx="8229600" cy="5256213"/>
          </a:xfrm>
        </p:spPr>
        <p:txBody>
          <a:bodyPr/>
          <a:lstStyle/>
          <a:p>
            <a:pPr eaLnBrk="1" hangingPunct="1"/>
            <a:r>
              <a:rPr lang="en-IN" altLang="en-US" sz="2800"/>
              <a:t>Co- Broking-Direct Broker</a:t>
            </a:r>
          </a:p>
          <a:p>
            <a:pPr eaLnBrk="1" hangingPunct="1">
              <a:buFont typeface="Wingdings 2" pitchFamily="2" charset="2"/>
              <a:buNone/>
            </a:pPr>
            <a:r>
              <a:rPr lang="en-IN" altLang="en-US" sz="2800"/>
              <a:t>1, Two or more registered insurance broker can jointly handle the insurance portfolio with client consent </a:t>
            </a:r>
          </a:p>
          <a:p>
            <a:pPr eaLnBrk="1" hangingPunct="1">
              <a:buFont typeface="Wingdings 2" pitchFamily="2" charset="2"/>
              <a:buNone/>
            </a:pPr>
            <a:r>
              <a:rPr lang="en-IN" altLang="en-US" sz="2800"/>
              <a:t>2, Business Agreement defining the services to be provided by the respective broker </a:t>
            </a:r>
          </a:p>
          <a:p>
            <a:pPr eaLnBrk="1" hangingPunct="1">
              <a:buFont typeface="Wingdings 2" pitchFamily="2" charset="2"/>
              <a:buNone/>
            </a:pPr>
            <a:r>
              <a:rPr lang="en-IN" altLang="en-US" sz="2800"/>
              <a:t>3, not permitted for individual and retail lines.</a:t>
            </a:r>
          </a:p>
          <a:p>
            <a:pPr eaLnBrk="1" hangingPunct="1">
              <a:buFont typeface="Wingdings 2" pitchFamily="2" charset="2"/>
              <a:buNone/>
            </a:pPr>
            <a:r>
              <a:rPr lang="en-IN" altLang="en-US" sz="2800"/>
              <a:t>4, The Insurer will be guided by Client of sharing of remuneration</a:t>
            </a:r>
          </a:p>
        </p:txBody>
      </p:sp>
      <p:sp>
        <p:nvSpPr>
          <p:cNvPr id="5" name="Footer Placeholder 4">
            <a:extLst>
              <a:ext uri="{FF2B5EF4-FFF2-40B4-BE49-F238E27FC236}">
                <a16:creationId xmlns:a16="http://schemas.microsoft.com/office/drawing/2014/main" id="{25997FF3-286E-984C-B93C-C20A92CBB217}"/>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19CEBDBF-4BC5-B941-983D-87DDC6200701}"/>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F98891B-4007-E54E-AEBA-FF03F541BD30}" type="slidenum">
              <a:rPr lang="en-IN" altLang="en-US">
                <a:solidFill>
                  <a:srgbClr val="D38E27"/>
                </a:solidFill>
              </a:rPr>
              <a:pPr eaLnBrk="1" hangingPunct="1"/>
              <a:t>47</a:t>
            </a:fld>
            <a:endParaRPr lang="en-IN" altLang="en-US">
              <a:solidFill>
                <a:srgbClr val="D38E27"/>
              </a:solidFill>
            </a:endParaRPr>
          </a:p>
        </p:txBody>
      </p:sp>
    </p:spTree>
  </p:cSld>
  <p:clrMapOvr>
    <a:masterClrMapping/>
  </p:clrMapOvr>
  <p:transition>
    <p:cut thruBlk="1"/>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a:extLst>
              <a:ext uri="{FF2B5EF4-FFF2-40B4-BE49-F238E27FC236}">
                <a16:creationId xmlns:a16="http://schemas.microsoft.com/office/drawing/2014/main" id="{F989E861-CC25-5145-B90C-1B7CEE5A5322}"/>
              </a:ext>
            </a:extLst>
          </p:cNvPr>
          <p:cNvSpPr>
            <a:spLocks noGrp="1"/>
          </p:cNvSpPr>
          <p:nvPr>
            <p:ph type="title"/>
          </p:nvPr>
        </p:nvSpPr>
        <p:spPr/>
        <p:txBody>
          <a:bodyPr/>
          <a:lstStyle/>
          <a:p>
            <a:pPr eaLnBrk="1" fontAlgn="auto" hangingPunct="1">
              <a:spcAft>
                <a:spcPts val="0"/>
              </a:spcAft>
              <a:defRPr/>
            </a:pPr>
            <a:r>
              <a:rPr lang="en-IN" b="1" dirty="0"/>
              <a:t>Regulation no. 32-2/2</a:t>
            </a:r>
          </a:p>
        </p:txBody>
      </p:sp>
      <p:sp>
        <p:nvSpPr>
          <p:cNvPr id="58371" name="Content Placeholder 2">
            <a:extLst>
              <a:ext uri="{FF2B5EF4-FFF2-40B4-BE49-F238E27FC236}">
                <a16:creationId xmlns:a16="http://schemas.microsoft.com/office/drawing/2014/main" id="{0E1602F8-DD4D-264A-A9BC-A4395D7DC3B9}"/>
              </a:ext>
            </a:extLst>
          </p:cNvPr>
          <p:cNvSpPr>
            <a:spLocks noGrp="1"/>
          </p:cNvSpPr>
          <p:nvPr>
            <p:ph idx="1"/>
          </p:nvPr>
        </p:nvSpPr>
        <p:spPr>
          <a:xfrm>
            <a:off x="457200" y="1412875"/>
            <a:ext cx="8229600" cy="5256213"/>
          </a:xfrm>
        </p:spPr>
        <p:txBody>
          <a:bodyPr/>
          <a:lstStyle/>
          <a:p>
            <a:pPr eaLnBrk="1" hangingPunct="1"/>
            <a:r>
              <a:rPr lang="en-IN" altLang="en-US" sz="2800"/>
              <a:t>Co- Broking-Reinsurance Broker</a:t>
            </a:r>
          </a:p>
          <a:p>
            <a:pPr eaLnBrk="1" hangingPunct="1">
              <a:buFont typeface="Wingdings 2" pitchFamily="2" charset="2"/>
              <a:buNone/>
            </a:pPr>
            <a:r>
              <a:rPr lang="en-IN" altLang="en-US" sz="2800"/>
              <a:t>1, Each Co-broker shall be responsible to comply with the regulations and any foreign brokers engaged by them</a:t>
            </a:r>
          </a:p>
          <a:p>
            <a:pPr eaLnBrk="1" hangingPunct="1">
              <a:buFont typeface="Wingdings 2" pitchFamily="2" charset="2"/>
              <a:buNone/>
            </a:pPr>
            <a:r>
              <a:rPr lang="en-IN" altLang="en-US" sz="2800"/>
              <a:t>2, Shall engage only that Foreign broker who agreed to comply with these regulations.</a:t>
            </a:r>
          </a:p>
          <a:p>
            <a:pPr eaLnBrk="1" hangingPunct="1">
              <a:buFont typeface="Wingdings 2" pitchFamily="2" charset="2"/>
              <a:buNone/>
            </a:pPr>
            <a:r>
              <a:rPr lang="en-IN" altLang="en-US" sz="2800"/>
              <a:t>3, The name of the Foreign broker to be disclosed to the client </a:t>
            </a:r>
          </a:p>
          <a:p>
            <a:pPr eaLnBrk="1" hangingPunct="1">
              <a:buFont typeface="Wingdings 2" pitchFamily="2" charset="2"/>
              <a:buNone/>
            </a:pPr>
            <a:r>
              <a:rPr lang="en-IN" altLang="en-US" sz="2800"/>
              <a:t>4, The lead Broker will be responsible to pay the remuneration to co broker.</a:t>
            </a:r>
          </a:p>
          <a:p>
            <a:pPr eaLnBrk="1" hangingPunct="1">
              <a:buFont typeface="Wingdings 2" pitchFamily="2" charset="2"/>
              <a:buNone/>
            </a:pPr>
            <a:r>
              <a:rPr lang="en-IN" altLang="en-US" sz="2800"/>
              <a:t>5, </a:t>
            </a:r>
            <a:r>
              <a:rPr lang="en-IN" altLang="en-US" sz="2400"/>
              <a:t>The instruction of the client to be followed  by the Reinsurer     </a:t>
            </a:r>
          </a:p>
        </p:txBody>
      </p:sp>
      <p:sp>
        <p:nvSpPr>
          <p:cNvPr id="5" name="Footer Placeholder 4">
            <a:extLst>
              <a:ext uri="{FF2B5EF4-FFF2-40B4-BE49-F238E27FC236}">
                <a16:creationId xmlns:a16="http://schemas.microsoft.com/office/drawing/2014/main" id="{9352613D-90DA-4949-9A1D-D306F5E4F65A}"/>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C85ED567-8B71-6949-AE7F-13413369DAD6}"/>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96EBD48-2518-DC42-AF68-2C4134BDB072}" type="slidenum">
              <a:rPr lang="en-IN" altLang="en-US">
                <a:solidFill>
                  <a:srgbClr val="D38E27"/>
                </a:solidFill>
              </a:rPr>
              <a:pPr eaLnBrk="1" hangingPunct="1"/>
              <a:t>48</a:t>
            </a:fld>
            <a:endParaRPr lang="en-IN" altLang="en-US">
              <a:solidFill>
                <a:srgbClr val="D38E27"/>
              </a:solidFill>
            </a:endParaRPr>
          </a:p>
        </p:txBody>
      </p:sp>
    </p:spTree>
  </p:cSld>
  <p:clrMapOvr>
    <a:masterClrMapping/>
  </p:clrMapOvr>
  <p:transition>
    <p:cut thruBlk="1"/>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a:extLst>
              <a:ext uri="{FF2B5EF4-FFF2-40B4-BE49-F238E27FC236}">
                <a16:creationId xmlns:a16="http://schemas.microsoft.com/office/drawing/2014/main" id="{0DBDDCAE-ED4E-614B-B9FA-6C0369DEB53C}"/>
              </a:ext>
            </a:extLst>
          </p:cNvPr>
          <p:cNvSpPr>
            <a:spLocks noGrp="1"/>
          </p:cNvSpPr>
          <p:nvPr>
            <p:ph type="title"/>
          </p:nvPr>
        </p:nvSpPr>
        <p:spPr/>
        <p:txBody>
          <a:bodyPr/>
          <a:lstStyle/>
          <a:p>
            <a:pPr eaLnBrk="1" fontAlgn="auto" hangingPunct="1">
              <a:spcAft>
                <a:spcPts val="0"/>
              </a:spcAft>
              <a:defRPr/>
            </a:pPr>
            <a:r>
              <a:rPr lang="en-IN" b="1"/>
              <a:t>Regulation no. 33</a:t>
            </a:r>
          </a:p>
        </p:txBody>
      </p:sp>
      <p:sp>
        <p:nvSpPr>
          <p:cNvPr id="59395" name="Content Placeholder 2">
            <a:extLst>
              <a:ext uri="{FF2B5EF4-FFF2-40B4-BE49-F238E27FC236}">
                <a16:creationId xmlns:a16="http://schemas.microsoft.com/office/drawing/2014/main" id="{70F04E2A-9847-3A44-BC51-5E9D082ADBCB}"/>
              </a:ext>
            </a:extLst>
          </p:cNvPr>
          <p:cNvSpPr>
            <a:spLocks noGrp="1"/>
          </p:cNvSpPr>
          <p:nvPr>
            <p:ph idx="1"/>
          </p:nvPr>
        </p:nvSpPr>
        <p:spPr>
          <a:xfrm>
            <a:off x="457200" y="1412875"/>
            <a:ext cx="8229600" cy="5256213"/>
          </a:xfrm>
        </p:spPr>
        <p:txBody>
          <a:bodyPr/>
          <a:lstStyle/>
          <a:p>
            <a:pPr eaLnBrk="1" hangingPunct="1"/>
            <a:r>
              <a:rPr lang="en-IN" altLang="en-US" sz="2800"/>
              <a:t>Segregation of Insurance money</a:t>
            </a:r>
          </a:p>
          <a:p>
            <a:pPr eaLnBrk="1" hangingPunct="1">
              <a:buFont typeface="Wingdings 2" pitchFamily="2" charset="2"/>
              <a:buNone/>
            </a:pPr>
            <a:r>
              <a:rPr lang="en-IN" altLang="en-US" sz="2800"/>
              <a:t>Separate account to be maintained to keep the reinsurance premium received by the Broker</a:t>
            </a:r>
          </a:p>
        </p:txBody>
      </p:sp>
      <p:sp>
        <p:nvSpPr>
          <p:cNvPr id="5" name="Footer Placeholder 4">
            <a:extLst>
              <a:ext uri="{FF2B5EF4-FFF2-40B4-BE49-F238E27FC236}">
                <a16:creationId xmlns:a16="http://schemas.microsoft.com/office/drawing/2014/main" id="{EC3CF156-F167-E04D-88ED-0AE003BF0D8C}"/>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7DDED197-C836-1749-9EAA-C2DA62D83058}"/>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837AD04-1FAC-9949-9565-ECC8A80B41EA}" type="slidenum">
              <a:rPr lang="en-IN" altLang="en-US">
                <a:solidFill>
                  <a:srgbClr val="D38E27"/>
                </a:solidFill>
              </a:rPr>
              <a:pPr eaLnBrk="1" hangingPunct="1"/>
              <a:t>49</a:t>
            </a:fld>
            <a:endParaRPr lang="en-IN" altLang="en-US">
              <a:solidFill>
                <a:srgbClr val="D38E27"/>
              </a:solidFill>
            </a:endParaRP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8B139629-8064-1844-845E-8F92607C971F}"/>
              </a:ext>
            </a:extLst>
          </p:cNvPr>
          <p:cNvSpPr>
            <a:spLocks noGrp="1"/>
          </p:cNvSpPr>
          <p:nvPr>
            <p:ph type="title"/>
          </p:nvPr>
        </p:nvSpPr>
        <p:spPr/>
        <p:txBody>
          <a:bodyPr/>
          <a:lstStyle/>
          <a:p>
            <a:pPr eaLnBrk="1" fontAlgn="auto" hangingPunct="1">
              <a:spcAft>
                <a:spcPts val="0"/>
              </a:spcAft>
              <a:defRPr/>
            </a:pPr>
            <a:r>
              <a:rPr lang="en-IN" dirty="0"/>
              <a:t>Sequence of </a:t>
            </a:r>
            <a:r>
              <a:rPr lang="en-IN" dirty="0" err="1"/>
              <a:t>Annexures</a:t>
            </a:r>
            <a:endParaRPr lang="en-IN" dirty="0"/>
          </a:p>
        </p:txBody>
      </p:sp>
      <p:graphicFrame>
        <p:nvGraphicFramePr>
          <p:cNvPr id="4" name="Content Placeholder 3">
            <a:extLst>
              <a:ext uri="{FF2B5EF4-FFF2-40B4-BE49-F238E27FC236}">
                <a16:creationId xmlns:a16="http://schemas.microsoft.com/office/drawing/2014/main" id="{49E94B7A-CBBE-EF4B-982A-6724E575803B}"/>
              </a:ext>
            </a:extLst>
          </p:cNvPr>
          <p:cNvGraphicFramePr>
            <a:graphicFrameLocks noGrp="1"/>
          </p:cNvGraphicFramePr>
          <p:nvPr>
            <p:ph idx="1"/>
          </p:nvPr>
        </p:nvGraphicFramePr>
        <p:xfrm>
          <a:off x="457200" y="1123950"/>
          <a:ext cx="8147050" cy="5221387"/>
        </p:xfrm>
        <a:graphic>
          <a:graphicData uri="http://schemas.openxmlformats.org/drawingml/2006/table">
            <a:tbl>
              <a:tblPr firstRow="1" bandRow="1">
                <a:tableStyleId>{5C22544A-7EE6-4342-B048-85BDC9FD1C3A}</a:tableStyleId>
              </a:tblPr>
              <a:tblGrid>
                <a:gridCol w="1162444">
                  <a:extLst>
                    <a:ext uri="{9D8B030D-6E8A-4147-A177-3AD203B41FA5}">
                      <a16:colId xmlns:a16="http://schemas.microsoft.com/office/drawing/2014/main" val="20000"/>
                    </a:ext>
                  </a:extLst>
                </a:gridCol>
                <a:gridCol w="1512131">
                  <a:extLst>
                    <a:ext uri="{9D8B030D-6E8A-4147-A177-3AD203B41FA5}">
                      <a16:colId xmlns:a16="http://schemas.microsoft.com/office/drawing/2014/main" val="20001"/>
                    </a:ext>
                  </a:extLst>
                </a:gridCol>
                <a:gridCol w="4320375">
                  <a:extLst>
                    <a:ext uri="{9D8B030D-6E8A-4147-A177-3AD203B41FA5}">
                      <a16:colId xmlns:a16="http://schemas.microsoft.com/office/drawing/2014/main" val="20002"/>
                    </a:ext>
                  </a:extLst>
                </a:gridCol>
                <a:gridCol w="1152100">
                  <a:extLst>
                    <a:ext uri="{9D8B030D-6E8A-4147-A177-3AD203B41FA5}">
                      <a16:colId xmlns:a16="http://schemas.microsoft.com/office/drawing/2014/main" val="20003"/>
                    </a:ext>
                  </a:extLst>
                </a:gridCol>
              </a:tblGrid>
              <a:tr h="557451">
                <a:tc>
                  <a:txBody>
                    <a:bodyPr/>
                    <a:lstStyle/>
                    <a:p>
                      <a:pPr algn="ctr">
                        <a:lnSpc>
                          <a:spcPct val="115000"/>
                        </a:lnSpc>
                        <a:spcAft>
                          <a:spcPts val="0"/>
                        </a:spcAft>
                      </a:pPr>
                      <a:r>
                        <a:rPr lang="en-IN" sz="1800" b="1" dirty="0" err="1">
                          <a:latin typeface="Bookman Old Style"/>
                          <a:ea typeface="Calibri"/>
                          <a:cs typeface="Times New Roman"/>
                        </a:rPr>
                        <a:t>Sch</a:t>
                      </a:r>
                      <a:r>
                        <a:rPr lang="en-IN" sz="1800" b="1" dirty="0">
                          <a:latin typeface="Bookman Old Style"/>
                          <a:ea typeface="Calibri"/>
                          <a:cs typeface="Times New Roman"/>
                        </a:rPr>
                        <a:t> </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Form</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Contents</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Reg. no.</a:t>
                      </a:r>
                      <a:endParaRPr lang="en-IN" sz="1600" dirty="0">
                        <a:latin typeface="Calibri"/>
                        <a:ea typeface="Calibri"/>
                        <a:cs typeface="Times New Roman"/>
                      </a:endParaRPr>
                    </a:p>
                  </a:txBody>
                  <a:tcPr marL="68578" marR="68578" marT="0" marB="0"/>
                </a:tc>
                <a:extLst>
                  <a:ext uri="{0D108BD9-81ED-4DB2-BD59-A6C34878D82A}">
                    <a16:rowId xmlns:a16="http://schemas.microsoft.com/office/drawing/2014/main" val="10000"/>
                  </a:ext>
                </a:extLst>
              </a:tr>
              <a:tr h="557451">
                <a:tc>
                  <a:txBody>
                    <a:bodyPr/>
                    <a:lstStyle/>
                    <a:p>
                      <a:pPr algn="ctr">
                        <a:lnSpc>
                          <a:spcPct val="115000"/>
                        </a:lnSpc>
                        <a:spcAft>
                          <a:spcPts val="0"/>
                        </a:spcAft>
                      </a:pP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G</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Fit &amp; Proper Criteria</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 8(2)</a:t>
                      </a:r>
                      <a:endParaRPr lang="en-IN" sz="1600" dirty="0">
                        <a:latin typeface="Calibri"/>
                        <a:ea typeface="Calibri"/>
                        <a:cs typeface="Times New Roman"/>
                      </a:endParaRPr>
                    </a:p>
                  </a:txBody>
                  <a:tcPr marL="68578" marR="68578" marT="0" marB="0"/>
                </a:tc>
                <a:extLst>
                  <a:ext uri="{0D108BD9-81ED-4DB2-BD59-A6C34878D82A}">
                    <a16:rowId xmlns:a16="http://schemas.microsoft.com/office/drawing/2014/main" val="10001"/>
                  </a:ext>
                </a:extLst>
              </a:tr>
              <a:tr h="630896">
                <a:tc>
                  <a:txBody>
                    <a:bodyPr/>
                    <a:lstStyle/>
                    <a:p>
                      <a:pPr algn="ctr">
                        <a:lnSpc>
                          <a:spcPct val="115000"/>
                        </a:lnSpc>
                        <a:spcAft>
                          <a:spcPts val="0"/>
                        </a:spcAft>
                      </a:pP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H </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a:latin typeface="Bookman Old Style"/>
                          <a:ea typeface="Calibri"/>
                          <a:cs typeface="Times New Roman"/>
                        </a:rPr>
                        <a:t>Code of Conduct </a:t>
                      </a:r>
                      <a:endParaRPr lang="en-IN" sz="160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 30 &amp; 8(2)</a:t>
                      </a:r>
                      <a:endParaRPr lang="en-IN" sz="1600" dirty="0">
                        <a:latin typeface="Calibri"/>
                        <a:ea typeface="Calibri"/>
                        <a:cs typeface="Times New Roman"/>
                      </a:endParaRPr>
                    </a:p>
                  </a:txBody>
                  <a:tcPr marL="68578" marR="68578" marT="0" marB="0"/>
                </a:tc>
                <a:extLst>
                  <a:ext uri="{0D108BD9-81ED-4DB2-BD59-A6C34878D82A}">
                    <a16:rowId xmlns:a16="http://schemas.microsoft.com/office/drawing/2014/main" val="10002"/>
                  </a:ext>
                </a:extLst>
              </a:tr>
              <a:tr h="946344">
                <a:tc>
                  <a:txBody>
                    <a:bodyPr/>
                    <a:lstStyle/>
                    <a:p>
                      <a:pPr algn="ctr">
                        <a:lnSpc>
                          <a:spcPct val="115000"/>
                        </a:lnSpc>
                        <a:spcAft>
                          <a:spcPts val="0"/>
                        </a:spcAft>
                      </a:pP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I</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a:latin typeface="Bookman Old Style"/>
                          <a:ea typeface="Calibri"/>
                          <a:cs typeface="Times New Roman"/>
                        </a:rPr>
                        <a:t>Additional Code of conduct for Reinsurance and Composite Broker</a:t>
                      </a:r>
                      <a:endParaRPr lang="en-IN" sz="160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 30 &amp; 8(2)</a:t>
                      </a:r>
                      <a:endParaRPr lang="en-IN" sz="1600" dirty="0">
                        <a:latin typeface="Calibri"/>
                        <a:ea typeface="Calibri"/>
                        <a:cs typeface="Times New Roman"/>
                      </a:endParaRPr>
                    </a:p>
                  </a:txBody>
                  <a:tcPr marL="68578" marR="68578" marT="0" marB="0"/>
                </a:tc>
                <a:extLst>
                  <a:ext uri="{0D108BD9-81ED-4DB2-BD59-A6C34878D82A}">
                    <a16:rowId xmlns:a16="http://schemas.microsoft.com/office/drawing/2014/main" val="10003"/>
                  </a:ext>
                </a:extLst>
              </a:tr>
              <a:tr h="632287">
                <a:tc>
                  <a:txBody>
                    <a:bodyPr/>
                    <a:lstStyle/>
                    <a:p>
                      <a:pPr algn="ctr">
                        <a:lnSpc>
                          <a:spcPct val="115000"/>
                        </a:lnSpc>
                        <a:spcAft>
                          <a:spcPts val="0"/>
                        </a:spcAft>
                      </a:pP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J</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a:latin typeface="Bookman Old Style"/>
                          <a:ea typeface="Calibri"/>
                          <a:cs typeface="Times New Roman"/>
                        </a:rPr>
                        <a:t>Certificate of Registration  </a:t>
                      </a:r>
                      <a:endParaRPr lang="en-IN" sz="160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10</a:t>
                      </a:r>
                      <a:endParaRPr lang="en-IN" sz="1600" dirty="0">
                        <a:latin typeface="Calibri"/>
                        <a:ea typeface="Calibri"/>
                        <a:cs typeface="Times New Roman"/>
                      </a:endParaRPr>
                    </a:p>
                  </a:txBody>
                  <a:tcPr marL="68578" marR="68578" marT="0" marB="0"/>
                </a:tc>
                <a:extLst>
                  <a:ext uri="{0D108BD9-81ED-4DB2-BD59-A6C34878D82A}">
                    <a16:rowId xmlns:a16="http://schemas.microsoft.com/office/drawing/2014/main" val="10004"/>
                  </a:ext>
                </a:extLst>
              </a:tr>
              <a:tr h="948429">
                <a:tc>
                  <a:txBody>
                    <a:bodyPr/>
                    <a:lstStyle/>
                    <a:p>
                      <a:pPr algn="ctr">
                        <a:lnSpc>
                          <a:spcPct val="115000"/>
                        </a:lnSpc>
                        <a:spcAft>
                          <a:spcPts val="0"/>
                        </a:spcAft>
                      </a:pP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K</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a:latin typeface="Bookman Old Style"/>
                          <a:ea typeface="Calibri"/>
                          <a:cs typeface="Times New Roman"/>
                        </a:rPr>
                        <a:t>Application for Grant of Renewal of Registration    </a:t>
                      </a:r>
                      <a:endParaRPr lang="en-IN" sz="160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14(1)</a:t>
                      </a:r>
                      <a:endParaRPr lang="en-IN" sz="1600" dirty="0">
                        <a:latin typeface="Calibri"/>
                        <a:ea typeface="Calibri"/>
                        <a:cs typeface="Times New Roman"/>
                      </a:endParaRPr>
                    </a:p>
                  </a:txBody>
                  <a:tcPr marL="68578" marR="68578" marT="0" marB="0"/>
                </a:tc>
                <a:extLst>
                  <a:ext uri="{0D108BD9-81ED-4DB2-BD59-A6C34878D82A}">
                    <a16:rowId xmlns:a16="http://schemas.microsoft.com/office/drawing/2014/main" val="10005"/>
                  </a:ext>
                </a:extLst>
              </a:tr>
              <a:tr h="948429">
                <a:tc>
                  <a:txBody>
                    <a:bodyPr/>
                    <a:lstStyle/>
                    <a:p>
                      <a:pPr algn="ctr">
                        <a:lnSpc>
                          <a:spcPct val="115000"/>
                        </a:lnSpc>
                        <a:spcAft>
                          <a:spcPts val="0"/>
                        </a:spcAft>
                      </a:pP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L</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a:latin typeface="Bookman Old Style"/>
                          <a:ea typeface="Calibri"/>
                          <a:cs typeface="Times New Roman"/>
                        </a:rPr>
                        <a:t>Certificate of Renewal of Registration  </a:t>
                      </a:r>
                      <a:endParaRPr lang="en-IN" sz="160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14(8) </a:t>
                      </a:r>
                      <a:endParaRPr lang="en-IN" sz="1600" dirty="0">
                        <a:latin typeface="Calibri"/>
                        <a:ea typeface="Calibri"/>
                        <a:cs typeface="Times New Roman"/>
                      </a:endParaRPr>
                    </a:p>
                  </a:txBody>
                  <a:tcPr marL="68578" marR="68578" marT="0" marB="0"/>
                </a:tc>
                <a:extLst>
                  <a:ext uri="{0D108BD9-81ED-4DB2-BD59-A6C34878D82A}">
                    <a16:rowId xmlns:a16="http://schemas.microsoft.com/office/drawing/2014/main" val="10006"/>
                  </a:ext>
                </a:extLst>
              </a:tr>
            </a:tbl>
          </a:graphicData>
        </a:graphic>
      </p:graphicFrame>
      <p:sp>
        <p:nvSpPr>
          <p:cNvPr id="6" name="Footer Placeholder 5">
            <a:extLst>
              <a:ext uri="{FF2B5EF4-FFF2-40B4-BE49-F238E27FC236}">
                <a16:creationId xmlns:a16="http://schemas.microsoft.com/office/drawing/2014/main" id="{83C898D5-4CCC-FA4B-8897-D815A2ECBDBE}"/>
              </a:ext>
            </a:extLst>
          </p:cNvPr>
          <p:cNvSpPr>
            <a:spLocks noGrp="1"/>
          </p:cNvSpPr>
          <p:nvPr>
            <p:ph type="ftr" sz="quarter" idx="11"/>
          </p:nvPr>
        </p:nvSpPr>
        <p:spPr/>
        <p:txBody>
          <a:bodyPr/>
          <a:lstStyle/>
          <a:p>
            <a:pPr>
              <a:defRPr/>
            </a:pPr>
            <a:r>
              <a:rPr lang="en-IN"/>
              <a:t>CMA Sudhir Kumar Jain                          VP &amp; Director IBAI</a:t>
            </a:r>
          </a:p>
        </p:txBody>
      </p:sp>
      <p:sp>
        <p:nvSpPr>
          <p:cNvPr id="5" name="Slide Number Placeholder 4">
            <a:extLst>
              <a:ext uri="{FF2B5EF4-FFF2-40B4-BE49-F238E27FC236}">
                <a16:creationId xmlns:a16="http://schemas.microsoft.com/office/drawing/2014/main" id="{D9D32C45-F043-7847-A13D-8E7C2DF56BF0}"/>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8A60DA0-2BA7-554C-A94F-741714C840C2}" type="slidenum">
              <a:rPr lang="en-IN" altLang="en-US">
                <a:solidFill>
                  <a:srgbClr val="D38E27"/>
                </a:solidFill>
              </a:rPr>
              <a:pPr eaLnBrk="1" hangingPunct="1"/>
              <a:t>5</a:t>
            </a:fld>
            <a:endParaRPr lang="en-IN" altLang="en-US">
              <a:solidFill>
                <a:srgbClr val="D38E27"/>
              </a:solidFill>
            </a:endParaRPr>
          </a:p>
        </p:txBody>
      </p:sp>
    </p:spTree>
  </p:cSld>
  <p:clrMapOvr>
    <a:masterClrMapping/>
  </p:clrMapOvr>
  <p:transition>
    <p:wipe dir="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a:extLst>
              <a:ext uri="{FF2B5EF4-FFF2-40B4-BE49-F238E27FC236}">
                <a16:creationId xmlns:a16="http://schemas.microsoft.com/office/drawing/2014/main" id="{15554821-91BA-6949-A4F7-75CB1AF79922}"/>
              </a:ext>
            </a:extLst>
          </p:cNvPr>
          <p:cNvSpPr>
            <a:spLocks noGrp="1"/>
          </p:cNvSpPr>
          <p:nvPr>
            <p:ph type="title"/>
          </p:nvPr>
        </p:nvSpPr>
        <p:spPr/>
        <p:txBody>
          <a:bodyPr/>
          <a:lstStyle/>
          <a:p>
            <a:pPr eaLnBrk="1" fontAlgn="auto" hangingPunct="1">
              <a:spcAft>
                <a:spcPts val="0"/>
              </a:spcAft>
              <a:defRPr/>
            </a:pPr>
            <a:r>
              <a:rPr lang="en-IN" b="1"/>
              <a:t>Regulation no. 34-1/2</a:t>
            </a:r>
          </a:p>
        </p:txBody>
      </p:sp>
      <p:sp>
        <p:nvSpPr>
          <p:cNvPr id="49155" name="Content Placeholder 2">
            <a:extLst>
              <a:ext uri="{FF2B5EF4-FFF2-40B4-BE49-F238E27FC236}">
                <a16:creationId xmlns:a16="http://schemas.microsoft.com/office/drawing/2014/main" id="{887D58FD-A5C7-1748-A1F7-302CDF24C9DA}"/>
              </a:ext>
            </a:extLst>
          </p:cNvPr>
          <p:cNvSpPr>
            <a:spLocks noGrp="1"/>
          </p:cNvSpPr>
          <p:nvPr>
            <p:ph idx="1"/>
          </p:nvPr>
        </p:nvSpPr>
        <p:spPr>
          <a:xfrm>
            <a:off x="457200" y="1412875"/>
            <a:ext cx="8229600" cy="5256213"/>
          </a:xfrm>
        </p:spPr>
        <p:txBody>
          <a:bodyPr>
            <a:normAutofit lnSpcReduction="10000"/>
          </a:bodyPr>
          <a:lstStyle/>
          <a:p>
            <a:pPr eaLnBrk="1" fontAlgn="auto" hangingPunct="1">
              <a:spcAft>
                <a:spcPts val="0"/>
              </a:spcAft>
              <a:buFont typeface="Wingdings 2"/>
              <a:buChar char=""/>
              <a:defRPr/>
            </a:pPr>
            <a:r>
              <a:rPr lang="en-IN" sz="2800"/>
              <a:t>Maintenance of books of accounts and records:</a:t>
            </a:r>
          </a:p>
          <a:p>
            <a:pPr eaLnBrk="1" fontAlgn="auto" hangingPunct="1">
              <a:spcAft>
                <a:spcPts val="0"/>
              </a:spcAft>
              <a:buFont typeface="Wingdings 2" pitchFamily="18" charset="2"/>
              <a:buNone/>
              <a:defRPr/>
            </a:pPr>
            <a:r>
              <a:rPr lang="en-IN" sz="2800"/>
              <a:t>1.For every Financial year : Balance sheet / P &amp; l account/ Cash flow (Direct Method)/additional statement </a:t>
            </a:r>
          </a:p>
          <a:p>
            <a:pPr eaLnBrk="1" fontAlgn="auto" hangingPunct="1">
              <a:spcAft>
                <a:spcPts val="0"/>
              </a:spcAft>
              <a:buFont typeface="Wingdings 2" pitchFamily="18" charset="2"/>
              <a:buNone/>
              <a:defRPr/>
            </a:pPr>
            <a:r>
              <a:rPr lang="en-IN" sz="2800"/>
              <a:t>2, Audited statement within 30 days of holding AGM or before 30</a:t>
            </a:r>
            <a:r>
              <a:rPr lang="en-IN" sz="2800" baseline="30000"/>
              <a:t>th</a:t>
            </a:r>
            <a:r>
              <a:rPr lang="en-IN" sz="2800"/>
              <a:t> Sept which ever is earlier  </a:t>
            </a:r>
          </a:p>
          <a:p>
            <a:pPr eaLnBrk="1" fontAlgn="auto" hangingPunct="1">
              <a:spcAft>
                <a:spcPts val="0"/>
              </a:spcAft>
              <a:buFont typeface="Wingdings 2" pitchFamily="18" charset="2"/>
              <a:buNone/>
              <a:defRPr/>
            </a:pPr>
            <a:r>
              <a:rPr lang="en-IN" sz="2800"/>
              <a:t>3, Any deficiencies pointed out by auditor to be rectified within 90 days  </a:t>
            </a:r>
          </a:p>
          <a:p>
            <a:pPr eaLnBrk="1" fontAlgn="auto" hangingPunct="1">
              <a:spcAft>
                <a:spcPts val="0"/>
              </a:spcAft>
              <a:buFont typeface="Wingdings 2" pitchFamily="18" charset="2"/>
              <a:buNone/>
              <a:defRPr/>
            </a:pPr>
            <a:r>
              <a:rPr lang="en-IN" sz="2800"/>
              <a:t>4, All records to be maintained at HO and branch </a:t>
            </a:r>
          </a:p>
          <a:p>
            <a:pPr eaLnBrk="1" fontAlgn="auto" hangingPunct="1">
              <a:spcAft>
                <a:spcPts val="0"/>
              </a:spcAft>
              <a:buFont typeface="Wingdings 2" pitchFamily="18" charset="2"/>
              <a:buNone/>
              <a:defRPr/>
            </a:pPr>
            <a:r>
              <a:rPr lang="en-IN" sz="2800"/>
              <a:t>5, To keep the records for seven years and for claim and court cases till the claim or court cases settled ;  </a:t>
            </a:r>
          </a:p>
        </p:txBody>
      </p:sp>
      <p:sp>
        <p:nvSpPr>
          <p:cNvPr id="5" name="Footer Placeholder 4">
            <a:extLst>
              <a:ext uri="{FF2B5EF4-FFF2-40B4-BE49-F238E27FC236}">
                <a16:creationId xmlns:a16="http://schemas.microsoft.com/office/drawing/2014/main" id="{2EB2E089-70AF-F543-BB7A-D56A820A6FB6}"/>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01847327-B935-F745-9916-DCF00095F844}"/>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0A76B54-42C7-0947-94FB-88835CA472DE}" type="slidenum">
              <a:rPr lang="en-IN" altLang="en-US">
                <a:solidFill>
                  <a:srgbClr val="D38E27"/>
                </a:solidFill>
              </a:rPr>
              <a:pPr eaLnBrk="1" hangingPunct="1"/>
              <a:t>50</a:t>
            </a:fld>
            <a:endParaRPr lang="en-IN" altLang="en-US">
              <a:solidFill>
                <a:srgbClr val="D38E27"/>
              </a:solidFill>
            </a:endParaRPr>
          </a:p>
        </p:txBody>
      </p:sp>
    </p:spTree>
  </p:cSld>
  <p:clrMapOvr>
    <a:masterClrMapping/>
  </p:clrMapOvr>
  <p:transition>
    <p:newsflash/>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a:extLst>
              <a:ext uri="{FF2B5EF4-FFF2-40B4-BE49-F238E27FC236}">
                <a16:creationId xmlns:a16="http://schemas.microsoft.com/office/drawing/2014/main" id="{385BC0B7-792D-FF49-9855-A18E8590B6BD}"/>
              </a:ext>
            </a:extLst>
          </p:cNvPr>
          <p:cNvSpPr>
            <a:spLocks noGrp="1"/>
          </p:cNvSpPr>
          <p:nvPr>
            <p:ph type="title"/>
          </p:nvPr>
        </p:nvSpPr>
        <p:spPr/>
        <p:txBody>
          <a:bodyPr/>
          <a:lstStyle/>
          <a:p>
            <a:pPr eaLnBrk="1" fontAlgn="auto" hangingPunct="1">
              <a:spcAft>
                <a:spcPts val="0"/>
              </a:spcAft>
              <a:defRPr/>
            </a:pPr>
            <a:r>
              <a:rPr lang="en-IN" b="1"/>
              <a:t>Regulation no. 34-2/2</a:t>
            </a:r>
          </a:p>
        </p:txBody>
      </p:sp>
      <p:sp>
        <p:nvSpPr>
          <p:cNvPr id="61443" name="Content Placeholder 2">
            <a:extLst>
              <a:ext uri="{FF2B5EF4-FFF2-40B4-BE49-F238E27FC236}">
                <a16:creationId xmlns:a16="http://schemas.microsoft.com/office/drawing/2014/main" id="{1FF8B53F-45A1-FA4C-9694-9333766B8643}"/>
              </a:ext>
            </a:extLst>
          </p:cNvPr>
          <p:cNvSpPr>
            <a:spLocks noGrp="1"/>
          </p:cNvSpPr>
          <p:nvPr>
            <p:ph idx="1"/>
          </p:nvPr>
        </p:nvSpPr>
        <p:spPr>
          <a:xfrm>
            <a:off x="457200" y="1412875"/>
            <a:ext cx="8229600" cy="5256213"/>
          </a:xfrm>
        </p:spPr>
        <p:txBody>
          <a:bodyPr/>
          <a:lstStyle/>
          <a:p>
            <a:pPr eaLnBrk="1" hangingPunct="1">
              <a:buFont typeface="Wingdings 2" pitchFamily="2" charset="2"/>
              <a:buNone/>
            </a:pPr>
            <a:r>
              <a:rPr lang="en-IN" altLang="en-US" sz="2800"/>
              <a:t>6, Details of income insurer’s wise and insurer group companies by Broker or related party or group companies of broker  </a:t>
            </a:r>
          </a:p>
          <a:p>
            <a:pPr eaLnBrk="1" hangingPunct="1">
              <a:buFont typeface="Wingdings 2" pitchFamily="2" charset="2"/>
              <a:buNone/>
            </a:pPr>
            <a:r>
              <a:rPr lang="en-IN" altLang="en-US" sz="2800"/>
              <a:t>7,   Auditor will be appointed for 5 years after the release of these regulations  </a:t>
            </a:r>
          </a:p>
          <a:p>
            <a:pPr eaLnBrk="1" hangingPunct="1">
              <a:buFont typeface="Wingdings 2" pitchFamily="2" charset="2"/>
              <a:buNone/>
            </a:pPr>
            <a:r>
              <a:rPr lang="en-IN" altLang="en-US" sz="2800"/>
              <a:t>8, Insurer and Insurance broker will submit the certificate any additional amount in addition to remuneration and reward prescribed in the regulations.</a:t>
            </a:r>
          </a:p>
          <a:p>
            <a:pPr eaLnBrk="1" hangingPunct="1">
              <a:buFont typeface="Wingdings 2" pitchFamily="2" charset="2"/>
              <a:buNone/>
            </a:pPr>
            <a:r>
              <a:rPr lang="en-IN" altLang="en-US" sz="2800"/>
              <a:t>9, A certificate from Auditors for the compliance of these regulations.</a:t>
            </a:r>
          </a:p>
          <a:p>
            <a:pPr eaLnBrk="1" hangingPunct="1">
              <a:buFont typeface="Wingdings 2" pitchFamily="2" charset="2"/>
              <a:buNone/>
            </a:pPr>
            <a:r>
              <a:rPr lang="en-IN" altLang="en-US" sz="2400"/>
              <a:t>10, Certificate of CFO and CEO fro any excess payment     </a:t>
            </a:r>
          </a:p>
          <a:p>
            <a:pPr eaLnBrk="1" hangingPunct="1">
              <a:buFont typeface="Wingdings 2" pitchFamily="2" charset="2"/>
              <a:buNone/>
            </a:pPr>
            <a:r>
              <a:rPr lang="en-IN" altLang="en-US" sz="2800"/>
              <a:t>   </a:t>
            </a:r>
          </a:p>
        </p:txBody>
      </p:sp>
      <p:sp>
        <p:nvSpPr>
          <p:cNvPr id="5" name="Footer Placeholder 4">
            <a:extLst>
              <a:ext uri="{FF2B5EF4-FFF2-40B4-BE49-F238E27FC236}">
                <a16:creationId xmlns:a16="http://schemas.microsoft.com/office/drawing/2014/main" id="{52CF6F23-700A-9B4D-9D8D-F9337D57CF64}"/>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70E418F0-504E-9A41-8749-A2393A31B0E5}"/>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E1C0E4D-99A9-BD42-9B0E-148589A44577}" type="slidenum">
              <a:rPr lang="en-IN" altLang="en-US">
                <a:solidFill>
                  <a:srgbClr val="D38E27"/>
                </a:solidFill>
              </a:rPr>
              <a:pPr eaLnBrk="1" hangingPunct="1"/>
              <a:t>51</a:t>
            </a:fld>
            <a:endParaRPr lang="en-IN" altLang="en-US">
              <a:solidFill>
                <a:srgbClr val="D38E27"/>
              </a:solidFill>
            </a:endParaRPr>
          </a:p>
        </p:txBody>
      </p:sp>
    </p:spTree>
  </p:cSld>
  <p:clrMapOvr>
    <a:masterClrMapping/>
  </p:clrMapOvr>
  <p:transition>
    <p:plus/>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a:extLst>
              <a:ext uri="{FF2B5EF4-FFF2-40B4-BE49-F238E27FC236}">
                <a16:creationId xmlns:a16="http://schemas.microsoft.com/office/drawing/2014/main" id="{8D795C7B-2380-7844-A922-EE635EA52030}"/>
              </a:ext>
            </a:extLst>
          </p:cNvPr>
          <p:cNvSpPr>
            <a:spLocks noGrp="1"/>
          </p:cNvSpPr>
          <p:nvPr>
            <p:ph type="title"/>
          </p:nvPr>
        </p:nvSpPr>
        <p:spPr/>
        <p:txBody>
          <a:bodyPr/>
          <a:lstStyle/>
          <a:p>
            <a:pPr eaLnBrk="1" fontAlgn="auto" hangingPunct="1">
              <a:spcAft>
                <a:spcPts val="0"/>
              </a:spcAft>
              <a:defRPr/>
            </a:pPr>
            <a:r>
              <a:rPr lang="en-IN" b="1"/>
              <a:t>Regulation no. 35</a:t>
            </a:r>
          </a:p>
        </p:txBody>
      </p:sp>
      <p:sp>
        <p:nvSpPr>
          <p:cNvPr id="57347" name="Content Placeholder 2">
            <a:extLst>
              <a:ext uri="{FF2B5EF4-FFF2-40B4-BE49-F238E27FC236}">
                <a16:creationId xmlns:a16="http://schemas.microsoft.com/office/drawing/2014/main" id="{B6829E65-99E9-DC4F-8B75-E61DF5BDAB7B}"/>
              </a:ext>
            </a:extLst>
          </p:cNvPr>
          <p:cNvSpPr>
            <a:spLocks noGrp="1"/>
          </p:cNvSpPr>
          <p:nvPr>
            <p:ph idx="1"/>
          </p:nvPr>
        </p:nvSpPr>
        <p:spPr>
          <a:xfrm>
            <a:off x="457200" y="1412875"/>
            <a:ext cx="8229600" cy="5256213"/>
          </a:xfrm>
        </p:spPr>
        <p:txBody>
          <a:bodyPr rtlCol="0">
            <a:normAutofit lnSpcReduction="10000"/>
          </a:bodyPr>
          <a:lstStyle/>
          <a:p>
            <a:pPr eaLnBrk="1" fontAlgn="auto" hangingPunct="1">
              <a:spcAft>
                <a:spcPts val="0"/>
              </a:spcAft>
              <a:buFont typeface="Wingdings 2" pitchFamily="18" charset="2"/>
              <a:buNone/>
              <a:defRPr/>
            </a:pPr>
            <a:r>
              <a:rPr lang="en-IN" sz="2800"/>
              <a:t>Ceiling on business from single client:</a:t>
            </a:r>
          </a:p>
          <a:p>
            <a:pPr eaLnBrk="1" fontAlgn="auto" hangingPunct="1">
              <a:spcAft>
                <a:spcPts val="0"/>
              </a:spcAft>
              <a:buFont typeface="Wingdings 2" pitchFamily="18" charset="2"/>
              <a:buNone/>
              <a:defRPr/>
            </a:pPr>
            <a:r>
              <a:rPr lang="en-IN" sz="2000"/>
              <a:t>1,  </a:t>
            </a:r>
            <a:r>
              <a:rPr lang="en-US" sz="2400"/>
              <a:t>The business of the insurance broker shall not more than 50 percent of the remuneration shall emanate from any one client in a financial year.</a:t>
            </a:r>
            <a:endParaRPr lang="en-IN" sz="1800"/>
          </a:p>
          <a:p>
            <a:pPr algn="just" eaLnBrk="1" fontAlgn="auto" hangingPunct="1">
              <a:spcAft>
                <a:spcPts val="0"/>
              </a:spcAft>
              <a:buFont typeface="Wingdings 2" pitchFamily="18" charset="2"/>
              <a:buNone/>
              <a:defRPr/>
            </a:pPr>
            <a:r>
              <a:rPr lang="en-IN" sz="1800"/>
              <a:t>2, </a:t>
            </a:r>
            <a:r>
              <a:rPr lang="en-US" sz="2400"/>
              <a:t>The percentage of remuneration will not include reinsurance remuneration as well as remuneration towards insurance business emanating from a Government body or Public sector undertaking.</a:t>
            </a:r>
            <a:endParaRPr lang="en-IN" sz="1800"/>
          </a:p>
          <a:p>
            <a:pPr algn="just" eaLnBrk="1" fontAlgn="auto" hangingPunct="1">
              <a:spcAft>
                <a:spcPts val="0"/>
              </a:spcAft>
              <a:buFont typeface="Wingdings 2" pitchFamily="18" charset="2"/>
              <a:buNone/>
              <a:defRPr/>
            </a:pPr>
            <a:r>
              <a:rPr lang="en-IN" sz="1800"/>
              <a:t>3, </a:t>
            </a:r>
            <a:r>
              <a:rPr lang="en-US" sz="2400"/>
              <a:t>The decision of the Authority as to whether a company, a business or an organisation is under the same management shall be final.</a:t>
            </a:r>
            <a:endParaRPr lang="en-IN" sz="1800"/>
          </a:p>
          <a:p>
            <a:pPr algn="just" eaLnBrk="1" fontAlgn="auto" hangingPunct="1">
              <a:spcAft>
                <a:spcPts val="0"/>
              </a:spcAft>
              <a:buFont typeface="Wingdings 2" pitchFamily="18" charset="2"/>
              <a:buNone/>
              <a:defRPr/>
            </a:pPr>
            <a:r>
              <a:rPr lang="en-IN" sz="1800"/>
              <a:t>4, </a:t>
            </a:r>
            <a:r>
              <a:rPr lang="en-US" sz="2000"/>
              <a:t>An insurance broker shall furnish a certificate duly certified by a Chartered Accountant confirming compliance with this regulation every year along with the audited accounts.</a:t>
            </a:r>
            <a:endParaRPr lang="en-IN" sz="1600"/>
          </a:p>
          <a:p>
            <a:pPr eaLnBrk="1" fontAlgn="auto" hangingPunct="1">
              <a:spcAft>
                <a:spcPts val="0"/>
              </a:spcAft>
              <a:buFont typeface="Wingdings 2" pitchFamily="18" charset="2"/>
              <a:buNone/>
              <a:defRPr/>
            </a:pPr>
            <a:endParaRPr lang="en-IN" sz="2800"/>
          </a:p>
        </p:txBody>
      </p:sp>
      <p:sp>
        <p:nvSpPr>
          <p:cNvPr id="5" name="Footer Placeholder 4">
            <a:extLst>
              <a:ext uri="{FF2B5EF4-FFF2-40B4-BE49-F238E27FC236}">
                <a16:creationId xmlns:a16="http://schemas.microsoft.com/office/drawing/2014/main" id="{8CE12E86-D628-7D42-A60B-4D83B823DE71}"/>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44FA5C31-DF33-0A40-A275-DF67246C66DD}"/>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4A862E2-DF66-5D4E-80C7-354375B40DEC}" type="slidenum">
              <a:rPr lang="en-IN" altLang="en-US">
                <a:solidFill>
                  <a:srgbClr val="D38E27"/>
                </a:solidFill>
              </a:rPr>
              <a:pPr eaLnBrk="1" hangingPunct="1"/>
              <a:t>52</a:t>
            </a:fld>
            <a:endParaRPr lang="en-IN" altLang="en-US">
              <a:solidFill>
                <a:srgbClr val="D38E27"/>
              </a:solidFill>
            </a:endParaRPr>
          </a:p>
        </p:txBody>
      </p:sp>
    </p:spTree>
  </p:cSld>
  <p:clrMapOvr>
    <a:masterClrMapping/>
  </p:clrMapOvr>
  <p:transition>
    <p:wipe dir="u"/>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a:extLst>
              <a:ext uri="{FF2B5EF4-FFF2-40B4-BE49-F238E27FC236}">
                <a16:creationId xmlns:a16="http://schemas.microsoft.com/office/drawing/2014/main" id="{0A3FD853-F3FF-054C-A6A7-67F066D12F43}"/>
              </a:ext>
            </a:extLst>
          </p:cNvPr>
          <p:cNvSpPr>
            <a:spLocks noGrp="1"/>
          </p:cNvSpPr>
          <p:nvPr>
            <p:ph type="title"/>
          </p:nvPr>
        </p:nvSpPr>
        <p:spPr/>
        <p:txBody>
          <a:bodyPr/>
          <a:lstStyle/>
          <a:p>
            <a:pPr eaLnBrk="1" fontAlgn="auto" hangingPunct="1">
              <a:spcAft>
                <a:spcPts val="0"/>
              </a:spcAft>
              <a:defRPr/>
            </a:pPr>
            <a:r>
              <a:rPr lang="en-IN" b="1" dirty="0"/>
              <a:t>Regulation no. 36-1/2</a:t>
            </a:r>
          </a:p>
        </p:txBody>
      </p:sp>
      <p:sp>
        <p:nvSpPr>
          <p:cNvPr id="63491" name="Content Placeholder 2">
            <a:extLst>
              <a:ext uri="{FF2B5EF4-FFF2-40B4-BE49-F238E27FC236}">
                <a16:creationId xmlns:a16="http://schemas.microsoft.com/office/drawing/2014/main" id="{0842189C-1EC2-1040-A883-60772CDF4079}"/>
              </a:ext>
            </a:extLst>
          </p:cNvPr>
          <p:cNvSpPr>
            <a:spLocks noGrp="1"/>
          </p:cNvSpPr>
          <p:nvPr>
            <p:ph idx="1"/>
          </p:nvPr>
        </p:nvSpPr>
        <p:spPr>
          <a:xfrm>
            <a:off x="457200" y="1412875"/>
            <a:ext cx="8229600" cy="5256213"/>
          </a:xfrm>
        </p:spPr>
        <p:txBody>
          <a:bodyPr/>
          <a:lstStyle/>
          <a:p>
            <a:pPr eaLnBrk="1" hangingPunct="1">
              <a:buFont typeface="Wingdings 2" pitchFamily="2" charset="2"/>
              <a:buNone/>
            </a:pPr>
            <a:r>
              <a:rPr lang="en-IN" altLang="en-US" sz="2800"/>
              <a:t>Schedule II-Form X</a:t>
            </a:r>
          </a:p>
          <a:p>
            <a:pPr eaLnBrk="1" hangingPunct="1">
              <a:buFont typeface="Wingdings 2" pitchFamily="2" charset="2"/>
              <a:buNone/>
            </a:pPr>
            <a:r>
              <a:rPr lang="en-IN" altLang="en-US" sz="2800"/>
              <a:t>Outsourcing of activities by Insurance broker:</a:t>
            </a:r>
          </a:p>
          <a:p>
            <a:pPr eaLnBrk="1" hangingPunct="1">
              <a:buFont typeface="Wingdings 2" pitchFamily="2" charset="2"/>
              <a:buNone/>
            </a:pPr>
            <a:r>
              <a:rPr lang="en-IN" altLang="en-US" sz="2800"/>
              <a:t>The  core activities  cannot be outsourced i.e</a:t>
            </a:r>
          </a:p>
          <a:p>
            <a:pPr eaLnBrk="1" hangingPunct="1">
              <a:buFont typeface="Wingdings 2" pitchFamily="2" charset="2"/>
              <a:buNone/>
            </a:pPr>
            <a:r>
              <a:rPr lang="en-IN" altLang="en-US" sz="2800"/>
              <a:t>1, Functions of Direct/reinsurance broker</a:t>
            </a:r>
          </a:p>
          <a:p>
            <a:pPr eaLnBrk="1" hangingPunct="1">
              <a:buFont typeface="Wingdings 2" pitchFamily="2" charset="2"/>
              <a:buNone/>
            </a:pPr>
            <a:r>
              <a:rPr lang="en-IN" altLang="en-US" sz="2800"/>
              <a:t>2, Risk Management Services </a:t>
            </a:r>
          </a:p>
          <a:p>
            <a:pPr eaLnBrk="1" hangingPunct="1">
              <a:buFont typeface="Wingdings 2" pitchFamily="2" charset="2"/>
              <a:buNone/>
            </a:pPr>
            <a:r>
              <a:rPr lang="en-IN" altLang="en-US" sz="2800"/>
              <a:t>3, Claim consultancy</a:t>
            </a:r>
          </a:p>
          <a:p>
            <a:pPr eaLnBrk="1" hangingPunct="1">
              <a:buFont typeface="Wingdings 2" pitchFamily="2" charset="2"/>
              <a:buNone/>
            </a:pPr>
            <a:r>
              <a:rPr lang="en-IN" altLang="en-US" sz="2800"/>
              <a:t>  </a:t>
            </a:r>
          </a:p>
          <a:p>
            <a:pPr eaLnBrk="1" hangingPunct="1">
              <a:buFont typeface="Wingdings 2" pitchFamily="2" charset="2"/>
              <a:buNone/>
            </a:pPr>
            <a:endParaRPr lang="en-IN" altLang="en-US" sz="2800"/>
          </a:p>
        </p:txBody>
      </p:sp>
      <p:sp>
        <p:nvSpPr>
          <p:cNvPr id="5" name="Footer Placeholder 4">
            <a:extLst>
              <a:ext uri="{FF2B5EF4-FFF2-40B4-BE49-F238E27FC236}">
                <a16:creationId xmlns:a16="http://schemas.microsoft.com/office/drawing/2014/main" id="{6D6ACA22-3516-994F-AD2E-306B25846DA1}"/>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A1737858-2C67-5B4D-808B-32C1702F2A8C}"/>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EA9D519-DD7B-F74D-82D7-E9ABA40181A5}" type="slidenum">
              <a:rPr lang="en-IN" altLang="en-US">
                <a:solidFill>
                  <a:srgbClr val="D38E27"/>
                </a:solidFill>
              </a:rPr>
              <a:pPr eaLnBrk="1" hangingPunct="1"/>
              <a:t>53</a:t>
            </a:fld>
            <a:endParaRPr lang="en-IN" altLang="en-US">
              <a:solidFill>
                <a:srgbClr val="D38E27"/>
              </a:solidFill>
            </a:endParaRPr>
          </a:p>
        </p:txBody>
      </p:sp>
    </p:spTree>
  </p:cSld>
  <p:clrMapOvr>
    <a:masterClrMapping/>
  </p:clrMapOvr>
  <p:transition>
    <p:comb/>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a:extLst>
              <a:ext uri="{FF2B5EF4-FFF2-40B4-BE49-F238E27FC236}">
                <a16:creationId xmlns:a16="http://schemas.microsoft.com/office/drawing/2014/main" id="{8589868F-632B-CE42-8852-F5C7B3677E69}"/>
              </a:ext>
            </a:extLst>
          </p:cNvPr>
          <p:cNvSpPr>
            <a:spLocks noGrp="1"/>
          </p:cNvSpPr>
          <p:nvPr>
            <p:ph type="title"/>
          </p:nvPr>
        </p:nvSpPr>
        <p:spPr/>
        <p:txBody>
          <a:bodyPr/>
          <a:lstStyle/>
          <a:p>
            <a:pPr eaLnBrk="1" fontAlgn="auto" hangingPunct="1">
              <a:spcAft>
                <a:spcPts val="0"/>
              </a:spcAft>
              <a:defRPr/>
            </a:pPr>
            <a:r>
              <a:rPr lang="en-IN" b="1" dirty="0"/>
              <a:t>Regulation no. 36-2/2</a:t>
            </a:r>
          </a:p>
        </p:txBody>
      </p:sp>
      <p:sp>
        <p:nvSpPr>
          <p:cNvPr id="58371" name="Content Placeholder 2">
            <a:extLst>
              <a:ext uri="{FF2B5EF4-FFF2-40B4-BE49-F238E27FC236}">
                <a16:creationId xmlns:a16="http://schemas.microsoft.com/office/drawing/2014/main" id="{705CAD77-E89B-7A4F-981E-8B415BB951B2}"/>
              </a:ext>
            </a:extLst>
          </p:cNvPr>
          <p:cNvSpPr>
            <a:spLocks noGrp="1"/>
          </p:cNvSpPr>
          <p:nvPr>
            <p:ph idx="1"/>
          </p:nvPr>
        </p:nvSpPr>
        <p:spPr>
          <a:xfrm>
            <a:off x="457200" y="1412875"/>
            <a:ext cx="8229600" cy="5256213"/>
          </a:xfrm>
        </p:spPr>
        <p:txBody>
          <a:bodyPr rtlCol="0">
            <a:normAutofit fontScale="92500" lnSpcReduction="20000"/>
          </a:bodyPr>
          <a:lstStyle/>
          <a:p>
            <a:pPr eaLnBrk="1" fontAlgn="auto" hangingPunct="1">
              <a:spcAft>
                <a:spcPts val="0"/>
              </a:spcAft>
              <a:buFont typeface="Wingdings 2" pitchFamily="18" charset="2"/>
              <a:buNone/>
              <a:defRPr/>
            </a:pPr>
            <a:r>
              <a:rPr lang="en-IN" sz="2800" dirty="0"/>
              <a:t>1, Responsibilities of the BOD</a:t>
            </a:r>
          </a:p>
          <a:p>
            <a:pPr eaLnBrk="1" fontAlgn="auto" hangingPunct="1">
              <a:spcAft>
                <a:spcPts val="0"/>
              </a:spcAft>
              <a:buFont typeface="Wingdings 2" pitchFamily="18" charset="2"/>
              <a:buNone/>
              <a:defRPr/>
            </a:pPr>
            <a:r>
              <a:rPr lang="en-IN" sz="2800" dirty="0"/>
              <a:t>2,Outsourcing Service  Providers  other than individual  -5% of the total outsourcing expenditure </a:t>
            </a:r>
          </a:p>
          <a:p>
            <a:pPr eaLnBrk="1" fontAlgn="auto" hangingPunct="1">
              <a:spcAft>
                <a:spcPts val="0"/>
              </a:spcAft>
              <a:buFont typeface="Wingdings 2" pitchFamily="18" charset="2"/>
              <a:buNone/>
              <a:defRPr/>
            </a:pPr>
            <a:r>
              <a:rPr lang="en-IN" sz="2800" dirty="0"/>
              <a:t>3, Due diligence of outsourcing Service provider </a:t>
            </a:r>
          </a:p>
          <a:p>
            <a:pPr eaLnBrk="1" fontAlgn="auto" hangingPunct="1">
              <a:spcAft>
                <a:spcPts val="0"/>
              </a:spcAft>
              <a:buFont typeface="Wingdings 2" pitchFamily="18" charset="2"/>
              <a:buNone/>
              <a:defRPr/>
            </a:pPr>
            <a:r>
              <a:rPr lang="en-IN" sz="2800" dirty="0"/>
              <a:t>4, Outsourcing  Agreement</a:t>
            </a:r>
          </a:p>
          <a:p>
            <a:pPr eaLnBrk="1" fontAlgn="auto" hangingPunct="1">
              <a:spcAft>
                <a:spcPts val="0"/>
              </a:spcAft>
              <a:buFont typeface="Wingdings 2" pitchFamily="18" charset="2"/>
              <a:buNone/>
              <a:defRPr/>
            </a:pPr>
            <a:r>
              <a:rPr lang="en-IN" sz="2800" dirty="0"/>
              <a:t>5, Confidentiality and security </a:t>
            </a:r>
          </a:p>
          <a:p>
            <a:pPr eaLnBrk="1" fontAlgn="auto" hangingPunct="1">
              <a:spcAft>
                <a:spcPts val="0"/>
              </a:spcAft>
              <a:buFont typeface="Wingdings 2" pitchFamily="18" charset="2"/>
              <a:buNone/>
              <a:defRPr/>
            </a:pPr>
            <a:r>
              <a:rPr lang="en-IN" sz="2800" dirty="0"/>
              <a:t>6, Legal &amp; Regulatory obligations </a:t>
            </a:r>
          </a:p>
          <a:p>
            <a:pPr eaLnBrk="1" fontAlgn="auto" hangingPunct="1">
              <a:spcAft>
                <a:spcPts val="0"/>
              </a:spcAft>
              <a:buFont typeface="Wingdings 2" pitchFamily="18" charset="2"/>
              <a:buNone/>
              <a:defRPr/>
            </a:pPr>
            <a:r>
              <a:rPr lang="en-IN" sz="2800" dirty="0"/>
              <a:t>7, Contingency  plan</a:t>
            </a:r>
          </a:p>
          <a:p>
            <a:pPr eaLnBrk="1" fontAlgn="auto" hangingPunct="1">
              <a:spcAft>
                <a:spcPts val="0"/>
              </a:spcAft>
              <a:buFont typeface="Wingdings 2" pitchFamily="18" charset="2"/>
              <a:buNone/>
              <a:defRPr/>
            </a:pPr>
            <a:r>
              <a:rPr lang="en-IN" sz="2800" dirty="0"/>
              <a:t>8, Maintenance of Records</a:t>
            </a:r>
          </a:p>
          <a:p>
            <a:pPr eaLnBrk="1" fontAlgn="auto" hangingPunct="1">
              <a:spcAft>
                <a:spcPts val="0"/>
              </a:spcAft>
              <a:buFont typeface="Wingdings 2" pitchFamily="18" charset="2"/>
              <a:buNone/>
              <a:defRPr/>
            </a:pPr>
            <a:r>
              <a:rPr lang="en-IN" sz="2800" dirty="0"/>
              <a:t>9, Regulatory Access</a:t>
            </a:r>
          </a:p>
          <a:p>
            <a:pPr eaLnBrk="1" fontAlgn="auto" hangingPunct="1">
              <a:spcAft>
                <a:spcPts val="0"/>
              </a:spcAft>
              <a:buFont typeface="Wingdings 2" pitchFamily="18" charset="2"/>
              <a:buNone/>
              <a:defRPr/>
            </a:pPr>
            <a:r>
              <a:rPr lang="en-IN" sz="2800" dirty="0"/>
              <a:t>10, Reporting Requirements: Report to BOD if total outflow is more than Rs 10 </a:t>
            </a:r>
            <a:r>
              <a:rPr lang="en-IN" sz="2800" dirty="0" err="1"/>
              <a:t>lakhs</a:t>
            </a:r>
            <a:r>
              <a:rPr lang="en-IN" sz="2800" dirty="0"/>
              <a:t> on outsource        </a:t>
            </a:r>
          </a:p>
          <a:p>
            <a:pPr eaLnBrk="1" fontAlgn="auto" hangingPunct="1">
              <a:spcAft>
                <a:spcPts val="0"/>
              </a:spcAft>
              <a:buFont typeface="Wingdings 2" pitchFamily="18" charset="2"/>
              <a:buNone/>
              <a:defRPr/>
            </a:pPr>
            <a:r>
              <a:rPr lang="en-IN" sz="2800" dirty="0"/>
              <a:t> </a:t>
            </a:r>
          </a:p>
        </p:txBody>
      </p:sp>
      <p:sp>
        <p:nvSpPr>
          <p:cNvPr id="5" name="Footer Placeholder 4">
            <a:extLst>
              <a:ext uri="{FF2B5EF4-FFF2-40B4-BE49-F238E27FC236}">
                <a16:creationId xmlns:a16="http://schemas.microsoft.com/office/drawing/2014/main" id="{EE36DAEC-97AA-5744-85AA-7941CCF89895}"/>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23220329-F617-CD41-A8EF-E7F986032238}"/>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711E3CC-F28D-634D-9888-D7E414E5B614}" type="slidenum">
              <a:rPr lang="en-IN" altLang="en-US">
                <a:solidFill>
                  <a:srgbClr val="D38E27"/>
                </a:solidFill>
              </a:rPr>
              <a:pPr eaLnBrk="1" hangingPunct="1"/>
              <a:t>54</a:t>
            </a:fld>
            <a:endParaRPr lang="en-IN" altLang="en-US">
              <a:solidFill>
                <a:srgbClr val="D38E27"/>
              </a:solidFill>
            </a:endParaRPr>
          </a:p>
        </p:txBody>
      </p:sp>
    </p:spTree>
  </p:cSld>
  <p:clrMapOvr>
    <a:masterClrMapping/>
  </p:clrMapOvr>
  <p:transition>
    <p:wedg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a:extLst>
              <a:ext uri="{FF2B5EF4-FFF2-40B4-BE49-F238E27FC236}">
                <a16:creationId xmlns:a16="http://schemas.microsoft.com/office/drawing/2014/main" id="{A8A4D006-B7C2-C143-8819-382ADE8517A9}"/>
              </a:ext>
            </a:extLst>
          </p:cNvPr>
          <p:cNvSpPr>
            <a:spLocks noGrp="1"/>
          </p:cNvSpPr>
          <p:nvPr>
            <p:ph type="title"/>
          </p:nvPr>
        </p:nvSpPr>
        <p:spPr/>
        <p:txBody>
          <a:bodyPr/>
          <a:lstStyle/>
          <a:p>
            <a:pPr eaLnBrk="1" fontAlgn="auto" hangingPunct="1">
              <a:spcAft>
                <a:spcPts val="0"/>
              </a:spcAft>
              <a:defRPr/>
            </a:pPr>
            <a:r>
              <a:rPr lang="en-IN" b="1"/>
              <a:t>Regulation no. 37</a:t>
            </a:r>
          </a:p>
        </p:txBody>
      </p:sp>
      <p:sp>
        <p:nvSpPr>
          <p:cNvPr id="59395" name="Content Placeholder 2">
            <a:extLst>
              <a:ext uri="{FF2B5EF4-FFF2-40B4-BE49-F238E27FC236}">
                <a16:creationId xmlns:a16="http://schemas.microsoft.com/office/drawing/2014/main" id="{EE201B41-9756-0C4D-84A5-D5C77F1D0DA5}"/>
              </a:ext>
            </a:extLst>
          </p:cNvPr>
          <p:cNvSpPr>
            <a:spLocks noGrp="1"/>
          </p:cNvSpPr>
          <p:nvPr>
            <p:ph idx="1"/>
          </p:nvPr>
        </p:nvSpPr>
        <p:spPr>
          <a:xfrm>
            <a:off x="457200" y="1412875"/>
            <a:ext cx="8229600" cy="5256213"/>
          </a:xfrm>
        </p:spPr>
        <p:txBody>
          <a:bodyPr rtlCol="0">
            <a:normAutofit fontScale="62500" lnSpcReduction="20000"/>
          </a:bodyPr>
          <a:lstStyle/>
          <a:p>
            <a:pPr eaLnBrk="1" fontAlgn="auto" hangingPunct="1">
              <a:spcAft>
                <a:spcPts val="0"/>
              </a:spcAft>
              <a:buFont typeface="Wingdings 2" pitchFamily="18" charset="2"/>
              <a:buNone/>
              <a:defRPr/>
            </a:pPr>
            <a:r>
              <a:rPr lang="en-IN" sz="3300" b="1" dirty="0"/>
              <a:t>Single broking registration to one corporate and dealing  with group companies.: </a:t>
            </a:r>
          </a:p>
          <a:p>
            <a:pPr eaLnBrk="1" fontAlgn="auto" hangingPunct="1">
              <a:spcAft>
                <a:spcPts val="0"/>
              </a:spcAft>
              <a:buFont typeface="Wingdings 2" pitchFamily="18" charset="2"/>
              <a:buNone/>
              <a:defRPr/>
            </a:pPr>
            <a:r>
              <a:rPr lang="en-IN" sz="3300" dirty="0"/>
              <a:t>1, One license to one group</a:t>
            </a:r>
          </a:p>
          <a:p>
            <a:pPr eaLnBrk="1" fontAlgn="auto" hangingPunct="1">
              <a:spcAft>
                <a:spcPts val="0"/>
              </a:spcAft>
              <a:buFont typeface="Arial" pitchFamily="34" charset="0"/>
              <a:buNone/>
              <a:defRPr/>
            </a:pPr>
            <a:r>
              <a:rPr lang="en-US" sz="3300" dirty="0"/>
              <a:t>2, Promoters of the insurance broker shall give an undertaking that none of the clients within promoter group will be compelled for their insurance requirements.</a:t>
            </a:r>
            <a:endParaRPr lang="en-IN" sz="3300" dirty="0"/>
          </a:p>
          <a:p>
            <a:pPr eaLnBrk="1" fontAlgn="auto" hangingPunct="1">
              <a:spcAft>
                <a:spcPts val="0"/>
              </a:spcAft>
              <a:buFont typeface="Arial" pitchFamily="34" charset="0"/>
              <a:buNone/>
              <a:defRPr/>
            </a:pPr>
            <a:r>
              <a:rPr lang="en-US" sz="3300" dirty="0"/>
              <a:t>3, There must be mandatory disclosures of related party transactions with the promoter group in their audited accounts and balance sheet as per accounting standards.</a:t>
            </a:r>
            <a:endParaRPr lang="en-IN" sz="3300" dirty="0"/>
          </a:p>
          <a:p>
            <a:pPr eaLnBrk="1" fontAlgn="auto" hangingPunct="1">
              <a:spcAft>
                <a:spcPts val="0"/>
              </a:spcAft>
              <a:buFont typeface="Arial" pitchFamily="34" charset="0"/>
              <a:buNone/>
              <a:defRPr/>
            </a:pPr>
            <a:r>
              <a:rPr lang="en-US" sz="3300" dirty="0"/>
              <a:t>4,  For insurance brokers promoted by Corporate Houses having an insurance company within their group, not more than 25 per cent of the insurance premiums (separately for life and for general (incl. health) insurance business) handled by the insurance broker in any financial year shall be placed with the insurance company within the promoter group. </a:t>
            </a:r>
            <a:endParaRPr lang="en-IN" sz="3300" dirty="0"/>
          </a:p>
          <a:p>
            <a:pPr eaLnBrk="1" fontAlgn="auto" hangingPunct="1">
              <a:spcAft>
                <a:spcPts val="0"/>
              </a:spcAft>
              <a:buFont typeface="Arial" pitchFamily="34" charset="0"/>
              <a:buNone/>
              <a:defRPr/>
            </a:pPr>
            <a:r>
              <a:rPr lang="en-US" sz="3300" dirty="0"/>
              <a:t> </a:t>
            </a:r>
            <a:endParaRPr lang="en-IN" sz="3300" dirty="0"/>
          </a:p>
          <a:p>
            <a:pPr eaLnBrk="1" fontAlgn="auto" hangingPunct="1">
              <a:spcAft>
                <a:spcPts val="0"/>
              </a:spcAft>
              <a:buFont typeface="Wingdings 2" pitchFamily="18" charset="2"/>
              <a:buNone/>
              <a:defRPr/>
            </a:pPr>
            <a:endParaRPr lang="en-IN" sz="2800" dirty="0"/>
          </a:p>
          <a:p>
            <a:pPr eaLnBrk="1" fontAlgn="auto" hangingPunct="1">
              <a:spcAft>
                <a:spcPts val="0"/>
              </a:spcAft>
              <a:buFont typeface="Wingdings 2" pitchFamily="18" charset="2"/>
              <a:buNone/>
              <a:defRPr/>
            </a:pPr>
            <a:r>
              <a:rPr lang="en-IN" sz="2800" dirty="0"/>
              <a:t>  </a:t>
            </a:r>
          </a:p>
          <a:p>
            <a:pPr eaLnBrk="1" fontAlgn="auto" hangingPunct="1">
              <a:spcAft>
                <a:spcPts val="0"/>
              </a:spcAft>
              <a:buFont typeface="Wingdings 2" pitchFamily="18" charset="2"/>
              <a:buNone/>
              <a:defRPr/>
            </a:pPr>
            <a:endParaRPr lang="en-IN" sz="2800" dirty="0"/>
          </a:p>
        </p:txBody>
      </p:sp>
      <p:sp>
        <p:nvSpPr>
          <p:cNvPr id="5" name="Footer Placeholder 4">
            <a:extLst>
              <a:ext uri="{FF2B5EF4-FFF2-40B4-BE49-F238E27FC236}">
                <a16:creationId xmlns:a16="http://schemas.microsoft.com/office/drawing/2014/main" id="{C39AA22F-5BE9-B140-B50F-9854AAB69161}"/>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54BD4542-11C7-F040-8B92-322DCAC4B657}"/>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AE2EAE8-4F05-474E-A610-BEC7281DB02B}" type="slidenum">
              <a:rPr lang="en-IN" altLang="en-US">
                <a:solidFill>
                  <a:srgbClr val="D38E27"/>
                </a:solidFill>
              </a:rPr>
              <a:pPr eaLnBrk="1" hangingPunct="1"/>
              <a:t>55</a:t>
            </a:fld>
            <a:endParaRPr lang="en-IN" altLang="en-US">
              <a:solidFill>
                <a:srgbClr val="D38E27"/>
              </a:solidFill>
            </a:endParaRPr>
          </a:p>
        </p:txBody>
      </p:sp>
    </p:spTree>
  </p:cSld>
  <p:clrMapOvr>
    <a:masterClrMapping/>
  </p:clrMapOvr>
  <p:transition>
    <p:dissolv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a:extLst>
              <a:ext uri="{FF2B5EF4-FFF2-40B4-BE49-F238E27FC236}">
                <a16:creationId xmlns:a16="http://schemas.microsoft.com/office/drawing/2014/main" id="{18D9D71A-2C6E-9B49-9C94-2A0E08B57813}"/>
              </a:ext>
            </a:extLst>
          </p:cNvPr>
          <p:cNvSpPr>
            <a:spLocks noGrp="1"/>
          </p:cNvSpPr>
          <p:nvPr>
            <p:ph type="title"/>
          </p:nvPr>
        </p:nvSpPr>
        <p:spPr/>
        <p:txBody>
          <a:bodyPr/>
          <a:lstStyle/>
          <a:p>
            <a:pPr eaLnBrk="1" fontAlgn="auto" hangingPunct="1">
              <a:spcAft>
                <a:spcPts val="0"/>
              </a:spcAft>
              <a:defRPr/>
            </a:pPr>
            <a:r>
              <a:rPr lang="en-IN" b="1"/>
              <a:t>Regulation no. 38</a:t>
            </a:r>
          </a:p>
        </p:txBody>
      </p:sp>
      <p:sp>
        <p:nvSpPr>
          <p:cNvPr id="66563" name="Content Placeholder 2">
            <a:extLst>
              <a:ext uri="{FF2B5EF4-FFF2-40B4-BE49-F238E27FC236}">
                <a16:creationId xmlns:a16="http://schemas.microsoft.com/office/drawing/2014/main" id="{E6082260-A73C-3642-BBF8-2DF2D1BF611C}"/>
              </a:ext>
            </a:extLst>
          </p:cNvPr>
          <p:cNvSpPr>
            <a:spLocks noGrp="1"/>
          </p:cNvSpPr>
          <p:nvPr>
            <p:ph idx="1"/>
          </p:nvPr>
        </p:nvSpPr>
        <p:spPr>
          <a:xfrm>
            <a:off x="457200" y="1412875"/>
            <a:ext cx="8229600" cy="5256213"/>
          </a:xfrm>
        </p:spPr>
        <p:txBody>
          <a:bodyPr/>
          <a:lstStyle/>
          <a:p>
            <a:pPr eaLnBrk="1" hangingPunct="1">
              <a:buFont typeface="Wingdings 2" pitchFamily="2" charset="2"/>
              <a:buNone/>
            </a:pPr>
            <a:r>
              <a:rPr lang="en-IN" altLang="en-US" sz="2800"/>
              <a:t>Reinsurance /Composite brokers sharing of brokerage with a foreign broker the placement of risk : Not more than 50%</a:t>
            </a:r>
          </a:p>
        </p:txBody>
      </p:sp>
      <p:sp>
        <p:nvSpPr>
          <p:cNvPr id="5" name="Footer Placeholder 4">
            <a:extLst>
              <a:ext uri="{FF2B5EF4-FFF2-40B4-BE49-F238E27FC236}">
                <a16:creationId xmlns:a16="http://schemas.microsoft.com/office/drawing/2014/main" id="{B2BB5985-BB72-F84D-8985-409970EE606A}"/>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205B4B34-37EC-6343-93F1-3CF7131245E1}"/>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F537B1A-4EB7-A844-9F3A-085D6B9500F9}" type="slidenum">
              <a:rPr lang="en-IN" altLang="en-US">
                <a:solidFill>
                  <a:srgbClr val="D38E27"/>
                </a:solidFill>
              </a:rPr>
              <a:pPr eaLnBrk="1" hangingPunct="1"/>
              <a:t>56</a:t>
            </a:fld>
            <a:endParaRPr lang="en-IN" altLang="en-US">
              <a:solidFill>
                <a:srgbClr val="D38E27"/>
              </a:solidFill>
            </a:endParaRPr>
          </a:p>
        </p:txBody>
      </p:sp>
    </p:spTree>
  </p:cSld>
  <p:clrMapOvr>
    <a:masterClrMapping/>
  </p:clrMapOvr>
  <p:transition>
    <p:cut thruBlk="1"/>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a:extLst>
              <a:ext uri="{FF2B5EF4-FFF2-40B4-BE49-F238E27FC236}">
                <a16:creationId xmlns:a16="http://schemas.microsoft.com/office/drawing/2014/main" id="{FEB2D6B4-45DA-6242-860E-3FE88330442C}"/>
              </a:ext>
            </a:extLst>
          </p:cNvPr>
          <p:cNvSpPr>
            <a:spLocks noGrp="1"/>
          </p:cNvSpPr>
          <p:nvPr>
            <p:ph type="title"/>
          </p:nvPr>
        </p:nvSpPr>
        <p:spPr/>
        <p:txBody>
          <a:bodyPr/>
          <a:lstStyle/>
          <a:p>
            <a:pPr eaLnBrk="1" fontAlgn="auto" hangingPunct="1">
              <a:spcAft>
                <a:spcPts val="0"/>
              </a:spcAft>
              <a:defRPr/>
            </a:pPr>
            <a:r>
              <a:rPr lang="en-IN" b="1"/>
              <a:t>Regulation no. 39</a:t>
            </a:r>
          </a:p>
        </p:txBody>
      </p:sp>
      <p:sp>
        <p:nvSpPr>
          <p:cNvPr id="67587" name="Content Placeholder 2">
            <a:extLst>
              <a:ext uri="{FF2B5EF4-FFF2-40B4-BE49-F238E27FC236}">
                <a16:creationId xmlns:a16="http://schemas.microsoft.com/office/drawing/2014/main" id="{491078A0-E214-A344-8986-5E1D27D5EC4C}"/>
              </a:ext>
            </a:extLst>
          </p:cNvPr>
          <p:cNvSpPr>
            <a:spLocks noGrp="1"/>
          </p:cNvSpPr>
          <p:nvPr>
            <p:ph idx="1"/>
          </p:nvPr>
        </p:nvSpPr>
        <p:spPr>
          <a:xfrm>
            <a:off x="457200" y="1412875"/>
            <a:ext cx="8229600" cy="5256213"/>
          </a:xfrm>
        </p:spPr>
        <p:txBody>
          <a:bodyPr/>
          <a:lstStyle/>
          <a:p>
            <a:pPr eaLnBrk="1" hangingPunct="1">
              <a:buFont typeface="Wingdings 2" pitchFamily="2" charset="2"/>
              <a:buNone/>
            </a:pPr>
            <a:r>
              <a:rPr lang="en-IN" altLang="en-US" sz="2800"/>
              <a:t>Filing of Returns </a:t>
            </a:r>
          </a:p>
          <a:p>
            <a:pPr eaLnBrk="1" hangingPunct="1">
              <a:buFont typeface="Wingdings 2" pitchFamily="2" charset="2"/>
              <a:buNone/>
            </a:pPr>
            <a:r>
              <a:rPr lang="en-IN" altLang="en-US" sz="2800"/>
              <a:t>1, Submission of Certificates  before 31</a:t>
            </a:r>
            <a:r>
              <a:rPr lang="en-IN" altLang="en-US" sz="2800" baseline="30000"/>
              <a:t>st</a:t>
            </a:r>
            <a:r>
              <a:rPr lang="en-IN" altLang="en-US" sz="2800"/>
              <a:t> Oct and 30</a:t>
            </a:r>
            <a:r>
              <a:rPr lang="en-IN" altLang="en-US" sz="2800" baseline="30000"/>
              <a:t>th</a:t>
            </a:r>
            <a:r>
              <a:rPr lang="en-IN" altLang="en-US" sz="2800"/>
              <a:t> April </a:t>
            </a:r>
          </a:p>
          <a:p>
            <a:pPr eaLnBrk="1" hangingPunct="1">
              <a:buFont typeface="Wingdings 2" pitchFamily="2" charset="2"/>
              <a:buNone/>
            </a:pPr>
            <a:r>
              <a:rPr lang="en-IN" altLang="en-US" sz="2800"/>
              <a:t>2, Certificates: a, Net worth, b, Professional Indemnity Insurance , c, Deposit , d, Remuneration as per limit ,  e, Reinsurance separate account, f Reinsurance for any additional fees   </a:t>
            </a:r>
          </a:p>
          <a:p>
            <a:pPr eaLnBrk="1" hangingPunct="1">
              <a:buFont typeface="Wingdings 2" pitchFamily="2" charset="2"/>
              <a:buNone/>
            </a:pPr>
            <a:r>
              <a:rPr lang="en-IN" altLang="en-US" sz="2800"/>
              <a:t>3, Reports under BAP</a:t>
            </a:r>
          </a:p>
          <a:p>
            <a:pPr eaLnBrk="1" hangingPunct="1">
              <a:buFont typeface="Wingdings 2" pitchFamily="2" charset="2"/>
              <a:buNone/>
            </a:pPr>
            <a:r>
              <a:rPr lang="en-IN" altLang="en-US" sz="2800"/>
              <a:t>4, False certification will attract penal action </a:t>
            </a:r>
          </a:p>
        </p:txBody>
      </p:sp>
      <p:sp>
        <p:nvSpPr>
          <p:cNvPr id="5" name="Footer Placeholder 4">
            <a:extLst>
              <a:ext uri="{FF2B5EF4-FFF2-40B4-BE49-F238E27FC236}">
                <a16:creationId xmlns:a16="http://schemas.microsoft.com/office/drawing/2014/main" id="{343E1DC8-6363-F84F-9869-56DB72F1BD40}"/>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E06BF99E-DEFE-DB4D-9C29-663FDF5F6CCF}"/>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3571E79-43AA-0245-8BAC-258C355B1CD1}" type="slidenum">
              <a:rPr lang="en-IN" altLang="en-US">
                <a:solidFill>
                  <a:srgbClr val="D38E27"/>
                </a:solidFill>
              </a:rPr>
              <a:pPr eaLnBrk="1" hangingPunct="1"/>
              <a:t>57</a:t>
            </a:fld>
            <a:endParaRPr lang="en-IN" altLang="en-US">
              <a:solidFill>
                <a:srgbClr val="D38E27"/>
              </a:solidFill>
            </a:endParaRPr>
          </a:p>
        </p:txBody>
      </p:sp>
    </p:spTree>
  </p:cSld>
  <p:clrMapOvr>
    <a:masterClrMapping/>
  </p:clrMapOvr>
  <p:transition>
    <p:fade thruBlk="1"/>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a:extLst>
              <a:ext uri="{FF2B5EF4-FFF2-40B4-BE49-F238E27FC236}">
                <a16:creationId xmlns:a16="http://schemas.microsoft.com/office/drawing/2014/main" id="{2E526F11-0296-7A4A-9599-B4F3FA912972}"/>
              </a:ext>
            </a:extLst>
          </p:cNvPr>
          <p:cNvSpPr>
            <a:spLocks noGrp="1"/>
          </p:cNvSpPr>
          <p:nvPr>
            <p:ph type="title"/>
          </p:nvPr>
        </p:nvSpPr>
        <p:spPr/>
        <p:txBody>
          <a:bodyPr/>
          <a:lstStyle/>
          <a:p>
            <a:pPr eaLnBrk="1" fontAlgn="auto" hangingPunct="1">
              <a:spcAft>
                <a:spcPts val="0"/>
              </a:spcAft>
              <a:defRPr/>
            </a:pPr>
            <a:r>
              <a:rPr lang="en-IN" b="1"/>
              <a:t>Regulation no. 40-1/2</a:t>
            </a:r>
          </a:p>
        </p:txBody>
      </p:sp>
      <p:sp>
        <p:nvSpPr>
          <p:cNvPr id="68611" name="Content Placeholder 2">
            <a:extLst>
              <a:ext uri="{FF2B5EF4-FFF2-40B4-BE49-F238E27FC236}">
                <a16:creationId xmlns:a16="http://schemas.microsoft.com/office/drawing/2014/main" id="{0FBA638D-836E-8341-9C33-3B1369F17303}"/>
              </a:ext>
            </a:extLst>
          </p:cNvPr>
          <p:cNvSpPr>
            <a:spLocks noGrp="1"/>
          </p:cNvSpPr>
          <p:nvPr>
            <p:ph idx="1"/>
          </p:nvPr>
        </p:nvSpPr>
        <p:spPr>
          <a:xfrm>
            <a:off x="457200" y="1412875"/>
            <a:ext cx="8229600" cy="5256213"/>
          </a:xfrm>
        </p:spPr>
        <p:txBody>
          <a:bodyPr/>
          <a:lstStyle/>
          <a:p>
            <a:pPr eaLnBrk="1" hangingPunct="1">
              <a:buFont typeface="Wingdings 2" pitchFamily="2" charset="2"/>
              <a:buNone/>
            </a:pPr>
            <a:r>
              <a:rPr lang="en-IN" altLang="en-US" sz="2800"/>
              <a:t>Disclosure to the Authority</a:t>
            </a:r>
          </a:p>
          <a:p>
            <a:pPr eaLnBrk="1" hangingPunct="1">
              <a:buFont typeface="Wingdings 2" pitchFamily="2" charset="2"/>
              <a:buNone/>
            </a:pPr>
            <a:r>
              <a:rPr lang="en-IN" altLang="en-US" sz="2800"/>
              <a:t>1, Prior approval of IRDA</a:t>
            </a:r>
          </a:p>
          <a:p>
            <a:pPr eaLnBrk="1" hangingPunct="1"/>
            <a:r>
              <a:rPr lang="en-IN" altLang="en-US" sz="2800"/>
              <a:t>Change in PO/Change in Director/partner in case of resignation only information/Change in the name of the company /Change in place of Registered office –if in the same city only information </a:t>
            </a:r>
          </a:p>
          <a:p>
            <a:pPr eaLnBrk="1" hangingPunct="1">
              <a:buFont typeface="Wingdings 2" pitchFamily="2" charset="2"/>
              <a:buNone/>
            </a:pPr>
            <a:r>
              <a:rPr lang="en-IN" altLang="en-US" sz="2800"/>
              <a:t>2, Inform to IRDA</a:t>
            </a:r>
          </a:p>
          <a:p>
            <a:pPr eaLnBrk="1" hangingPunct="1">
              <a:buFont typeface="Wingdings 2" pitchFamily="2" charset="2"/>
              <a:buNone/>
            </a:pPr>
            <a:r>
              <a:rPr lang="en-IN" altLang="en-US" sz="2800"/>
              <a:t>Opening/closing branch, list of Qualified persons, Claim under PI, Acquire of property,      </a:t>
            </a:r>
          </a:p>
        </p:txBody>
      </p:sp>
      <p:sp>
        <p:nvSpPr>
          <p:cNvPr id="5" name="Footer Placeholder 4">
            <a:extLst>
              <a:ext uri="{FF2B5EF4-FFF2-40B4-BE49-F238E27FC236}">
                <a16:creationId xmlns:a16="http://schemas.microsoft.com/office/drawing/2014/main" id="{67491E98-59D2-F948-B2A0-8F58B6361E23}"/>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AE096261-D72C-A746-9AD6-249EC01CF4D4}"/>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7A96C2D-0F54-2344-9D18-B2FA06A4409A}" type="slidenum">
              <a:rPr lang="en-IN" altLang="en-US">
                <a:solidFill>
                  <a:srgbClr val="D38E27"/>
                </a:solidFill>
              </a:rPr>
              <a:pPr eaLnBrk="1" hangingPunct="1"/>
              <a:t>58</a:t>
            </a:fld>
            <a:endParaRPr lang="en-IN" altLang="en-US">
              <a:solidFill>
                <a:srgbClr val="D38E27"/>
              </a:solidFill>
            </a:endParaRPr>
          </a:p>
        </p:txBody>
      </p:sp>
    </p:spTree>
  </p:cSld>
  <p:clrMapOvr>
    <a:masterClrMapping/>
  </p:clrMapOvr>
  <p:transition>
    <p:dissolve/>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a:extLst>
              <a:ext uri="{FF2B5EF4-FFF2-40B4-BE49-F238E27FC236}">
                <a16:creationId xmlns:a16="http://schemas.microsoft.com/office/drawing/2014/main" id="{4990FAE4-C68E-7043-9923-8E086B386515}"/>
              </a:ext>
            </a:extLst>
          </p:cNvPr>
          <p:cNvSpPr>
            <a:spLocks noGrp="1"/>
          </p:cNvSpPr>
          <p:nvPr>
            <p:ph type="title"/>
          </p:nvPr>
        </p:nvSpPr>
        <p:spPr/>
        <p:txBody>
          <a:bodyPr/>
          <a:lstStyle/>
          <a:p>
            <a:pPr eaLnBrk="1" fontAlgn="auto" hangingPunct="1">
              <a:spcAft>
                <a:spcPts val="0"/>
              </a:spcAft>
              <a:defRPr/>
            </a:pPr>
            <a:r>
              <a:rPr lang="en-IN" b="1"/>
              <a:t>Regulation no. 40-2/2</a:t>
            </a:r>
          </a:p>
        </p:txBody>
      </p:sp>
      <p:sp>
        <p:nvSpPr>
          <p:cNvPr id="69635" name="Content Placeholder 2">
            <a:extLst>
              <a:ext uri="{FF2B5EF4-FFF2-40B4-BE49-F238E27FC236}">
                <a16:creationId xmlns:a16="http://schemas.microsoft.com/office/drawing/2014/main" id="{39FF3783-A4CC-2E44-9BC4-70746978420E}"/>
              </a:ext>
            </a:extLst>
          </p:cNvPr>
          <p:cNvSpPr>
            <a:spLocks noGrp="1"/>
          </p:cNvSpPr>
          <p:nvPr>
            <p:ph idx="1"/>
          </p:nvPr>
        </p:nvSpPr>
        <p:spPr>
          <a:xfrm>
            <a:off x="457200" y="1412875"/>
            <a:ext cx="8229600" cy="5256213"/>
          </a:xfrm>
        </p:spPr>
        <p:txBody>
          <a:bodyPr/>
          <a:lstStyle/>
          <a:p>
            <a:pPr eaLnBrk="1" hangingPunct="1">
              <a:buFont typeface="Wingdings 2" pitchFamily="2" charset="2"/>
              <a:buNone/>
            </a:pPr>
            <a:r>
              <a:rPr lang="en-IN" altLang="en-US" sz="2800"/>
              <a:t>Disclosure to the Authority</a:t>
            </a:r>
          </a:p>
          <a:p>
            <a:pPr eaLnBrk="1" hangingPunct="1">
              <a:buFont typeface="Wingdings 2" pitchFamily="2" charset="2"/>
              <a:buNone/>
            </a:pPr>
            <a:r>
              <a:rPr lang="en-IN" altLang="en-US" sz="2800"/>
              <a:t>3, Any material change to be informed with in 30 days </a:t>
            </a:r>
          </a:p>
          <a:p>
            <a:pPr eaLnBrk="1" hangingPunct="1">
              <a:buFont typeface="Wingdings 2" pitchFamily="2" charset="2"/>
              <a:buNone/>
            </a:pPr>
            <a:r>
              <a:rPr lang="en-IN" altLang="en-US" sz="2800"/>
              <a:t>4, any information’s  by IRDA like name of the client /change in earlier information placement of insurance business     </a:t>
            </a:r>
          </a:p>
        </p:txBody>
      </p:sp>
      <p:sp>
        <p:nvSpPr>
          <p:cNvPr id="5" name="Footer Placeholder 4">
            <a:extLst>
              <a:ext uri="{FF2B5EF4-FFF2-40B4-BE49-F238E27FC236}">
                <a16:creationId xmlns:a16="http://schemas.microsoft.com/office/drawing/2014/main" id="{85F850D4-C5E0-FD43-92FA-53CE57BDAB09}"/>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C22C6EF0-9246-3A4F-A7B9-AA3167FC66B5}"/>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D5B3F18-4CCE-6E4B-97FB-A8693294455B}" type="slidenum">
              <a:rPr lang="en-IN" altLang="en-US">
                <a:solidFill>
                  <a:srgbClr val="D38E27"/>
                </a:solidFill>
              </a:rPr>
              <a:pPr eaLnBrk="1" hangingPunct="1"/>
              <a:t>59</a:t>
            </a:fld>
            <a:endParaRPr lang="en-IN" altLang="en-US">
              <a:solidFill>
                <a:srgbClr val="D38E27"/>
              </a:solidFill>
            </a:endParaRPr>
          </a:p>
        </p:txBody>
      </p:sp>
    </p:spTree>
  </p:cSld>
  <p:clrMapOvr>
    <a:masterClrMapping/>
  </p:clrMapOvr>
  <p:transition>
    <p:pull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438F3163-DBB4-014C-B831-28E9A34DA380}"/>
              </a:ext>
            </a:extLst>
          </p:cNvPr>
          <p:cNvSpPr>
            <a:spLocks noGrp="1"/>
          </p:cNvSpPr>
          <p:nvPr>
            <p:ph type="title"/>
          </p:nvPr>
        </p:nvSpPr>
        <p:spPr/>
        <p:txBody>
          <a:bodyPr/>
          <a:lstStyle/>
          <a:p>
            <a:pPr eaLnBrk="1" fontAlgn="auto" hangingPunct="1">
              <a:spcAft>
                <a:spcPts val="0"/>
              </a:spcAft>
              <a:defRPr/>
            </a:pPr>
            <a:r>
              <a:rPr lang="en-IN"/>
              <a:t>Sequence of Annexure</a:t>
            </a:r>
          </a:p>
        </p:txBody>
      </p:sp>
      <p:graphicFrame>
        <p:nvGraphicFramePr>
          <p:cNvPr id="4" name="Content Placeholder 3">
            <a:extLst>
              <a:ext uri="{FF2B5EF4-FFF2-40B4-BE49-F238E27FC236}">
                <a16:creationId xmlns:a16="http://schemas.microsoft.com/office/drawing/2014/main" id="{9562D0FD-B246-A749-8E5E-1E0387335D4C}"/>
              </a:ext>
            </a:extLst>
          </p:cNvPr>
          <p:cNvGraphicFramePr>
            <a:graphicFrameLocks noGrp="1"/>
          </p:cNvGraphicFramePr>
          <p:nvPr>
            <p:ph idx="1"/>
          </p:nvPr>
        </p:nvGraphicFramePr>
        <p:xfrm>
          <a:off x="457200" y="1123950"/>
          <a:ext cx="8147050" cy="4895849"/>
        </p:xfrm>
        <a:graphic>
          <a:graphicData uri="http://schemas.openxmlformats.org/drawingml/2006/table">
            <a:tbl>
              <a:tblPr firstRow="1" bandRow="1">
                <a:tableStyleId>{5C22544A-7EE6-4342-B048-85BDC9FD1C3A}</a:tableStyleId>
              </a:tblPr>
              <a:tblGrid>
                <a:gridCol w="1162444">
                  <a:extLst>
                    <a:ext uri="{9D8B030D-6E8A-4147-A177-3AD203B41FA5}">
                      <a16:colId xmlns:a16="http://schemas.microsoft.com/office/drawing/2014/main" val="20000"/>
                    </a:ext>
                  </a:extLst>
                </a:gridCol>
                <a:gridCol w="1512131">
                  <a:extLst>
                    <a:ext uri="{9D8B030D-6E8A-4147-A177-3AD203B41FA5}">
                      <a16:colId xmlns:a16="http://schemas.microsoft.com/office/drawing/2014/main" val="20001"/>
                    </a:ext>
                  </a:extLst>
                </a:gridCol>
                <a:gridCol w="4320375">
                  <a:extLst>
                    <a:ext uri="{9D8B030D-6E8A-4147-A177-3AD203B41FA5}">
                      <a16:colId xmlns:a16="http://schemas.microsoft.com/office/drawing/2014/main" val="20002"/>
                    </a:ext>
                  </a:extLst>
                </a:gridCol>
                <a:gridCol w="1152100">
                  <a:extLst>
                    <a:ext uri="{9D8B030D-6E8A-4147-A177-3AD203B41FA5}">
                      <a16:colId xmlns:a16="http://schemas.microsoft.com/office/drawing/2014/main" val="20003"/>
                    </a:ext>
                  </a:extLst>
                </a:gridCol>
              </a:tblGrid>
              <a:tr h="689399">
                <a:tc>
                  <a:txBody>
                    <a:bodyPr/>
                    <a:lstStyle/>
                    <a:p>
                      <a:pPr algn="ctr">
                        <a:lnSpc>
                          <a:spcPct val="115000"/>
                        </a:lnSpc>
                        <a:spcAft>
                          <a:spcPts val="0"/>
                        </a:spcAft>
                      </a:pPr>
                      <a:r>
                        <a:rPr lang="en-IN" sz="1800" b="1" dirty="0" err="1">
                          <a:latin typeface="Bookman Old Style"/>
                          <a:ea typeface="Calibri"/>
                          <a:cs typeface="Times New Roman"/>
                        </a:rPr>
                        <a:t>Sch</a:t>
                      </a:r>
                      <a:r>
                        <a:rPr lang="en-IN" sz="1800" b="1" dirty="0">
                          <a:latin typeface="Bookman Old Style"/>
                          <a:ea typeface="Calibri"/>
                          <a:cs typeface="Times New Roman"/>
                        </a:rPr>
                        <a:t> </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Form</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Contents</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Reg. no.</a:t>
                      </a:r>
                      <a:endParaRPr lang="en-IN" sz="1600" dirty="0">
                        <a:latin typeface="Calibri"/>
                        <a:ea typeface="Calibri"/>
                        <a:cs typeface="Times New Roman"/>
                      </a:endParaRPr>
                    </a:p>
                  </a:txBody>
                  <a:tcPr marL="68578" marR="68578" marT="0" marB="0"/>
                </a:tc>
                <a:extLst>
                  <a:ext uri="{0D108BD9-81ED-4DB2-BD59-A6C34878D82A}">
                    <a16:rowId xmlns:a16="http://schemas.microsoft.com/office/drawing/2014/main" val="10000"/>
                  </a:ext>
                </a:extLst>
              </a:tr>
              <a:tr h="780229">
                <a:tc>
                  <a:txBody>
                    <a:bodyPr/>
                    <a:lstStyle/>
                    <a:p>
                      <a:pPr algn="ctr">
                        <a:lnSpc>
                          <a:spcPct val="115000"/>
                        </a:lnSpc>
                        <a:spcAft>
                          <a:spcPts val="0"/>
                        </a:spcAft>
                      </a:pP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M</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a:latin typeface="Bookman Old Style"/>
                          <a:ea typeface="Calibri"/>
                          <a:cs typeface="Times New Roman"/>
                        </a:rPr>
                        <a:t>Documents to be attached with the renewal application form </a:t>
                      </a:r>
                      <a:endParaRPr lang="en-IN" sz="160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14(9)</a:t>
                      </a:r>
                      <a:endParaRPr lang="en-IN" sz="1600" dirty="0">
                        <a:latin typeface="Calibri"/>
                        <a:ea typeface="Calibri"/>
                        <a:cs typeface="Times New Roman"/>
                      </a:endParaRPr>
                    </a:p>
                  </a:txBody>
                  <a:tcPr marL="68578" marR="68578" marT="0" marB="0"/>
                </a:tc>
                <a:extLst>
                  <a:ext uri="{0D108BD9-81ED-4DB2-BD59-A6C34878D82A}">
                    <a16:rowId xmlns:a16="http://schemas.microsoft.com/office/drawing/2014/main" val="10001"/>
                  </a:ext>
                </a:extLst>
              </a:tr>
              <a:tr h="689399">
                <a:tc>
                  <a:txBody>
                    <a:bodyPr/>
                    <a:lstStyle/>
                    <a:p>
                      <a:pPr algn="ctr">
                        <a:lnSpc>
                          <a:spcPct val="115000"/>
                        </a:lnSpc>
                        <a:spcAft>
                          <a:spcPts val="0"/>
                        </a:spcAft>
                      </a:pP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N </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a:latin typeface="Bookman Old Style"/>
                          <a:ea typeface="Calibri"/>
                          <a:cs typeface="Times New Roman"/>
                        </a:rPr>
                        <a:t>Format of share holding pattern</a:t>
                      </a:r>
                      <a:endParaRPr lang="en-IN" sz="160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14(9)</a:t>
                      </a:r>
                      <a:endParaRPr lang="en-IN" sz="1600" dirty="0">
                        <a:latin typeface="Calibri"/>
                        <a:ea typeface="Calibri"/>
                        <a:cs typeface="Times New Roman"/>
                      </a:endParaRPr>
                    </a:p>
                  </a:txBody>
                  <a:tcPr marL="68578" marR="68578" marT="0" marB="0"/>
                </a:tc>
                <a:extLst>
                  <a:ext uri="{0D108BD9-81ED-4DB2-BD59-A6C34878D82A}">
                    <a16:rowId xmlns:a16="http://schemas.microsoft.com/office/drawing/2014/main" val="10002"/>
                  </a:ext>
                </a:extLst>
              </a:tr>
              <a:tr h="781950">
                <a:tc>
                  <a:txBody>
                    <a:bodyPr/>
                    <a:lstStyle/>
                    <a:p>
                      <a:pPr algn="ctr">
                        <a:lnSpc>
                          <a:spcPct val="115000"/>
                        </a:lnSpc>
                        <a:spcAft>
                          <a:spcPts val="0"/>
                        </a:spcAft>
                      </a:pP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 O</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a:latin typeface="Bookman Old Style"/>
                          <a:ea typeface="Calibri"/>
                          <a:cs typeface="Times New Roman"/>
                        </a:rPr>
                        <a:t>Undertaking Format </a:t>
                      </a:r>
                      <a:endParaRPr lang="en-IN" sz="160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14(9)</a:t>
                      </a:r>
                      <a:endParaRPr lang="en-IN" sz="1600" dirty="0">
                        <a:latin typeface="Calibri"/>
                        <a:ea typeface="Calibri"/>
                        <a:cs typeface="Times New Roman"/>
                      </a:endParaRPr>
                    </a:p>
                  </a:txBody>
                  <a:tcPr marL="68578" marR="68578" marT="0" marB="0"/>
                </a:tc>
                <a:extLst>
                  <a:ext uri="{0D108BD9-81ED-4DB2-BD59-A6C34878D82A}">
                    <a16:rowId xmlns:a16="http://schemas.microsoft.com/office/drawing/2014/main" val="10003"/>
                  </a:ext>
                </a:extLst>
              </a:tr>
              <a:tr h="781950">
                <a:tc>
                  <a:txBody>
                    <a:bodyPr/>
                    <a:lstStyle/>
                    <a:p>
                      <a:pPr algn="ctr">
                        <a:lnSpc>
                          <a:spcPct val="115000"/>
                        </a:lnSpc>
                        <a:spcAft>
                          <a:spcPts val="0"/>
                        </a:spcAft>
                      </a:pP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 P</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a:latin typeface="Bookman Old Style"/>
                          <a:ea typeface="Calibri"/>
                          <a:cs typeface="Times New Roman"/>
                        </a:rPr>
                        <a:t>Application fro Duplicate Certificate of Registration  </a:t>
                      </a:r>
                      <a:endParaRPr lang="en-IN" sz="160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17(1)</a:t>
                      </a:r>
                      <a:endParaRPr lang="en-IN" sz="1600" dirty="0">
                        <a:latin typeface="Calibri"/>
                        <a:ea typeface="Calibri"/>
                        <a:cs typeface="Times New Roman"/>
                      </a:endParaRPr>
                    </a:p>
                  </a:txBody>
                  <a:tcPr marL="68578" marR="68578" marT="0" marB="0"/>
                </a:tc>
                <a:extLst>
                  <a:ext uri="{0D108BD9-81ED-4DB2-BD59-A6C34878D82A}">
                    <a16:rowId xmlns:a16="http://schemas.microsoft.com/office/drawing/2014/main" val="10004"/>
                  </a:ext>
                </a:extLst>
              </a:tr>
              <a:tr h="1172922">
                <a:tc>
                  <a:txBody>
                    <a:bodyPr/>
                    <a:lstStyle/>
                    <a:p>
                      <a:pPr algn="ctr">
                        <a:lnSpc>
                          <a:spcPct val="115000"/>
                        </a:lnSpc>
                        <a:spcAft>
                          <a:spcPts val="0"/>
                        </a:spcAft>
                      </a:pP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 Q</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Duplicate Certificate of Registration </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17(2)</a:t>
                      </a:r>
                      <a:endParaRPr lang="en-IN" sz="1600" dirty="0">
                        <a:latin typeface="Calibri"/>
                        <a:ea typeface="Calibri"/>
                        <a:cs typeface="Times New Roman"/>
                      </a:endParaRPr>
                    </a:p>
                  </a:txBody>
                  <a:tcPr marL="68578" marR="68578" marT="0" marB="0"/>
                </a:tc>
                <a:extLst>
                  <a:ext uri="{0D108BD9-81ED-4DB2-BD59-A6C34878D82A}">
                    <a16:rowId xmlns:a16="http://schemas.microsoft.com/office/drawing/2014/main" val="10005"/>
                  </a:ext>
                </a:extLst>
              </a:tr>
            </a:tbl>
          </a:graphicData>
        </a:graphic>
      </p:graphicFrame>
      <p:sp>
        <p:nvSpPr>
          <p:cNvPr id="6" name="Footer Placeholder 5">
            <a:extLst>
              <a:ext uri="{FF2B5EF4-FFF2-40B4-BE49-F238E27FC236}">
                <a16:creationId xmlns:a16="http://schemas.microsoft.com/office/drawing/2014/main" id="{CC87E26F-795A-5749-A095-0FFFA38F1888}"/>
              </a:ext>
            </a:extLst>
          </p:cNvPr>
          <p:cNvSpPr>
            <a:spLocks noGrp="1"/>
          </p:cNvSpPr>
          <p:nvPr>
            <p:ph type="ftr" sz="quarter" idx="11"/>
          </p:nvPr>
        </p:nvSpPr>
        <p:spPr/>
        <p:txBody>
          <a:bodyPr/>
          <a:lstStyle/>
          <a:p>
            <a:pPr>
              <a:defRPr/>
            </a:pPr>
            <a:r>
              <a:rPr lang="en-IN"/>
              <a:t>CMA Sudhir Kumar Jain                          VP &amp; Director IBAI</a:t>
            </a:r>
          </a:p>
        </p:txBody>
      </p:sp>
      <p:sp>
        <p:nvSpPr>
          <p:cNvPr id="5" name="Slide Number Placeholder 4">
            <a:extLst>
              <a:ext uri="{FF2B5EF4-FFF2-40B4-BE49-F238E27FC236}">
                <a16:creationId xmlns:a16="http://schemas.microsoft.com/office/drawing/2014/main" id="{20BFA94F-CC6E-8245-95BF-37F3CFB27998}"/>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48C0944-866C-0949-BA15-A9371C37113C}" type="slidenum">
              <a:rPr lang="en-IN" altLang="en-US">
                <a:solidFill>
                  <a:srgbClr val="D38E27"/>
                </a:solidFill>
              </a:rPr>
              <a:pPr eaLnBrk="1" hangingPunct="1"/>
              <a:t>6</a:t>
            </a:fld>
            <a:endParaRPr lang="en-IN" altLang="en-US">
              <a:solidFill>
                <a:srgbClr val="D38E27"/>
              </a:solidFill>
            </a:endParaRPr>
          </a:p>
        </p:txBody>
      </p:sp>
    </p:spTree>
  </p:cSld>
  <p:clrMapOvr>
    <a:masterClrMapping/>
  </p:clrMapOvr>
  <p:transition>
    <p:wipe dir="u"/>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a:extLst>
              <a:ext uri="{FF2B5EF4-FFF2-40B4-BE49-F238E27FC236}">
                <a16:creationId xmlns:a16="http://schemas.microsoft.com/office/drawing/2014/main" id="{38366D03-8737-6543-8000-12FD19CD9E00}"/>
              </a:ext>
            </a:extLst>
          </p:cNvPr>
          <p:cNvSpPr>
            <a:spLocks noGrp="1"/>
          </p:cNvSpPr>
          <p:nvPr>
            <p:ph type="title"/>
          </p:nvPr>
        </p:nvSpPr>
        <p:spPr/>
        <p:txBody>
          <a:bodyPr/>
          <a:lstStyle/>
          <a:p>
            <a:pPr eaLnBrk="1" fontAlgn="auto" hangingPunct="1">
              <a:spcAft>
                <a:spcPts val="0"/>
              </a:spcAft>
              <a:defRPr/>
            </a:pPr>
            <a:r>
              <a:rPr lang="en-IN" b="1"/>
              <a:t>Regulation no. 41</a:t>
            </a:r>
          </a:p>
        </p:txBody>
      </p:sp>
      <p:sp>
        <p:nvSpPr>
          <p:cNvPr id="70659" name="Content Placeholder 2">
            <a:extLst>
              <a:ext uri="{FF2B5EF4-FFF2-40B4-BE49-F238E27FC236}">
                <a16:creationId xmlns:a16="http://schemas.microsoft.com/office/drawing/2014/main" id="{AF2811DC-ADC2-CC44-B2D8-01271AB08022}"/>
              </a:ext>
            </a:extLst>
          </p:cNvPr>
          <p:cNvSpPr>
            <a:spLocks noGrp="1"/>
          </p:cNvSpPr>
          <p:nvPr>
            <p:ph idx="1"/>
          </p:nvPr>
        </p:nvSpPr>
        <p:spPr>
          <a:xfrm>
            <a:off x="457200" y="1412875"/>
            <a:ext cx="8229600" cy="5256213"/>
          </a:xfrm>
        </p:spPr>
        <p:txBody>
          <a:bodyPr/>
          <a:lstStyle/>
          <a:p>
            <a:pPr eaLnBrk="1" hangingPunct="1">
              <a:buFont typeface="Wingdings 2" pitchFamily="2" charset="2"/>
              <a:buNone/>
            </a:pPr>
            <a:r>
              <a:rPr lang="en-IN" altLang="en-US" sz="2800"/>
              <a:t>Amalgamation and Transfer of Business </a:t>
            </a:r>
          </a:p>
          <a:p>
            <a:pPr eaLnBrk="1" hangingPunct="1"/>
            <a:r>
              <a:rPr lang="en-IN" altLang="en-US" sz="2800"/>
              <a:t>Not permitted without written approval of the IRDA</a:t>
            </a:r>
          </a:p>
          <a:p>
            <a:pPr eaLnBrk="1" hangingPunct="1"/>
            <a:r>
              <a:rPr lang="en-IN" altLang="en-US" sz="2800"/>
              <a:t>If transfer the business without the approval of the IRDA , the transferor can do the business beyond six months only </a:t>
            </a:r>
          </a:p>
          <a:p>
            <a:pPr eaLnBrk="1" hangingPunct="1"/>
            <a:r>
              <a:rPr lang="en-IN" altLang="en-US" sz="2800"/>
              <a:t>Procedure is defined –Schedule II –Form Y  </a:t>
            </a:r>
          </a:p>
          <a:p>
            <a:pPr eaLnBrk="1" hangingPunct="1">
              <a:buFont typeface="Wingdings 2" pitchFamily="2" charset="2"/>
              <a:buNone/>
            </a:pPr>
            <a:r>
              <a:rPr lang="en-IN" altLang="en-US" sz="2800"/>
              <a:t> </a:t>
            </a:r>
          </a:p>
        </p:txBody>
      </p:sp>
      <p:sp>
        <p:nvSpPr>
          <p:cNvPr id="5" name="Footer Placeholder 4">
            <a:extLst>
              <a:ext uri="{FF2B5EF4-FFF2-40B4-BE49-F238E27FC236}">
                <a16:creationId xmlns:a16="http://schemas.microsoft.com/office/drawing/2014/main" id="{125C3F90-1CBF-1B4F-95C4-26EA3619694C}"/>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04C175C1-F291-394A-822C-64DEEA5C1329}"/>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66BF1E1-E5E7-F247-81A6-2E0E7E711A3C}" type="slidenum">
              <a:rPr lang="en-IN" altLang="en-US">
                <a:solidFill>
                  <a:srgbClr val="D38E27"/>
                </a:solidFill>
              </a:rPr>
              <a:pPr eaLnBrk="1" hangingPunct="1"/>
              <a:t>60</a:t>
            </a:fld>
            <a:endParaRPr lang="en-IN" altLang="en-US">
              <a:solidFill>
                <a:srgbClr val="D38E27"/>
              </a:solidFill>
            </a:endParaRPr>
          </a:p>
        </p:txBody>
      </p:sp>
    </p:spTree>
  </p:cSld>
  <p:clrMapOvr>
    <a:masterClrMapping/>
  </p:clrMapOvr>
  <p:transition>
    <p:zoom dir="in"/>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a:extLst>
              <a:ext uri="{FF2B5EF4-FFF2-40B4-BE49-F238E27FC236}">
                <a16:creationId xmlns:a16="http://schemas.microsoft.com/office/drawing/2014/main" id="{DB657EF0-63A4-5745-9CA8-CBD1CBC43436}"/>
              </a:ext>
            </a:extLst>
          </p:cNvPr>
          <p:cNvSpPr>
            <a:spLocks noGrp="1"/>
          </p:cNvSpPr>
          <p:nvPr>
            <p:ph type="title"/>
          </p:nvPr>
        </p:nvSpPr>
        <p:spPr/>
        <p:txBody>
          <a:bodyPr/>
          <a:lstStyle/>
          <a:p>
            <a:pPr eaLnBrk="1" fontAlgn="auto" hangingPunct="1">
              <a:spcAft>
                <a:spcPts val="0"/>
              </a:spcAft>
              <a:defRPr/>
            </a:pPr>
            <a:r>
              <a:rPr lang="en-IN" b="1" dirty="0"/>
              <a:t>Regulation no. 42-1/2</a:t>
            </a:r>
          </a:p>
        </p:txBody>
      </p:sp>
      <p:sp>
        <p:nvSpPr>
          <p:cNvPr id="65539" name="Content Placeholder 2">
            <a:extLst>
              <a:ext uri="{FF2B5EF4-FFF2-40B4-BE49-F238E27FC236}">
                <a16:creationId xmlns:a16="http://schemas.microsoft.com/office/drawing/2014/main" id="{67EA0D1D-CE2A-F94E-A8A4-9A4DEFAF23E7}"/>
              </a:ext>
            </a:extLst>
          </p:cNvPr>
          <p:cNvSpPr>
            <a:spLocks noGrp="1"/>
          </p:cNvSpPr>
          <p:nvPr>
            <p:ph idx="1"/>
          </p:nvPr>
        </p:nvSpPr>
        <p:spPr>
          <a:xfrm>
            <a:off x="457200" y="1412875"/>
            <a:ext cx="8229600" cy="5256213"/>
          </a:xfrm>
        </p:spPr>
        <p:txBody>
          <a:bodyPr rtlCol="0">
            <a:normAutofit fontScale="92500" lnSpcReduction="10000"/>
          </a:bodyPr>
          <a:lstStyle/>
          <a:p>
            <a:pPr eaLnBrk="1" fontAlgn="auto" hangingPunct="1">
              <a:spcAft>
                <a:spcPts val="0"/>
              </a:spcAft>
              <a:buFont typeface="Wingdings 2" pitchFamily="18" charset="2"/>
              <a:buNone/>
              <a:defRPr/>
            </a:pPr>
            <a:r>
              <a:rPr lang="en-IN" sz="2800"/>
              <a:t>Authority’s power to inspect</a:t>
            </a:r>
          </a:p>
          <a:p>
            <a:pPr eaLnBrk="1" fontAlgn="auto" hangingPunct="1">
              <a:spcAft>
                <a:spcPts val="0"/>
              </a:spcAft>
              <a:buFont typeface="Arial" pitchFamily="34" charset="0"/>
              <a:buChar char="•"/>
              <a:defRPr/>
            </a:pPr>
            <a:r>
              <a:rPr lang="en-IN" sz="2800"/>
              <a:t>Authority may appoint its Officers for Inspection of the Broking house</a:t>
            </a:r>
          </a:p>
          <a:p>
            <a:pPr eaLnBrk="1" fontAlgn="auto" hangingPunct="1">
              <a:spcAft>
                <a:spcPts val="0"/>
              </a:spcAft>
              <a:buFont typeface="Arial" pitchFamily="34" charset="0"/>
              <a:buChar char="•"/>
              <a:defRPr/>
            </a:pPr>
            <a:r>
              <a:rPr lang="en-IN" sz="2800"/>
              <a:t>Purpose of Inspection</a:t>
            </a:r>
          </a:p>
          <a:p>
            <a:pPr eaLnBrk="1" fontAlgn="auto" hangingPunct="1">
              <a:spcAft>
                <a:spcPts val="0"/>
              </a:spcAft>
              <a:buFont typeface="Wingdings 2" pitchFamily="18" charset="2"/>
              <a:buNone/>
              <a:defRPr/>
            </a:pPr>
            <a:r>
              <a:rPr lang="en-IN" sz="2800"/>
              <a:t>1,  </a:t>
            </a:r>
            <a:r>
              <a:rPr lang="en-US"/>
              <a:t>to ensure that the books of account are being maintained in the manner required;</a:t>
            </a:r>
            <a:endParaRPr lang="en-IN" sz="1800"/>
          </a:p>
          <a:p>
            <a:pPr eaLnBrk="1" fontAlgn="auto" hangingPunct="1">
              <a:spcAft>
                <a:spcPts val="0"/>
              </a:spcAft>
              <a:buFont typeface="Wingdings 2" pitchFamily="18" charset="2"/>
              <a:buNone/>
              <a:defRPr/>
            </a:pPr>
            <a:r>
              <a:rPr lang="en-IN" sz="1800"/>
              <a:t>2,  </a:t>
            </a:r>
            <a:r>
              <a:rPr lang="en-US"/>
              <a:t>to ensure that the provisions of the Act, rules, regulations are being complied with;</a:t>
            </a:r>
            <a:endParaRPr lang="en-IN" sz="1800"/>
          </a:p>
          <a:p>
            <a:pPr eaLnBrk="1" fontAlgn="auto" hangingPunct="1">
              <a:spcAft>
                <a:spcPts val="0"/>
              </a:spcAft>
              <a:buFont typeface="Wingdings 2" pitchFamily="18" charset="2"/>
              <a:buNone/>
              <a:defRPr/>
            </a:pPr>
            <a:r>
              <a:rPr lang="en-US"/>
              <a:t>specified by the Authority.</a:t>
            </a:r>
            <a:endParaRPr lang="en-IN" sz="2000"/>
          </a:p>
          <a:p>
            <a:pPr eaLnBrk="1" fontAlgn="auto" hangingPunct="1">
              <a:spcAft>
                <a:spcPts val="0"/>
              </a:spcAft>
              <a:buFont typeface="Wingdings 2" pitchFamily="18" charset="2"/>
              <a:buNone/>
              <a:defRPr/>
            </a:pPr>
            <a:r>
              <a:rPr lang="en-US"/>
              <a:t> </a:t>
            </a:r>
            <a:endParaRPr lang="en-IN" sz="2800"/>
          </a:p>
          <a:p>
            <a:pPr eaLnBrk="1" fontAlgn="auto" hangingPunct="1">
              <a:spcAft>
                <a:spcPts val="0"/>
              </a:spcAft>
              <a:buFont typeface="Wingdings 2" pitchFamily="18" charset="2"/>
              <a:buNone/>
              <a:defRPr/>
            </a:pPr>
            <a:r>
              <a:rPr lang="en-IN" sz="2800"/>
              <a:t>  </a:t>
            </a:r>
          </a:p>
        </p:txBody>
      </p:sp>
      <p:sp>
        <p:nvSpPr>
          <p:cNvPr id="5" name="Footer Placeholder 4">
            <a:extLst>
              <a:ext uri="{FF2B5EF4-FFF2-40B4-BE49-F238E27FC236}">
                <a16:creationId xmlns:a16="http://schemas.microsoft.com/office/drawing/2014/main" id="{2A5E053C-0ADC-1C4A-BD48-4CFDF5C2F945}"/>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B8266DAC-4F5F-0543-8D9C-60E3FF844232}"/>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18AC050-51E9-1F40-861F-EEEAE8246F4D}" type="slidenum">
              <a:rPr lang="en-IN" altLang="en-US">
                <a:solidFill>
                  <a:srgbClr val="D38E27"/>
                </a:solidFill>
              </a:rPr>
              <a:pPr eaLnBrk="1" hangingPunct="1"/>
              <a:t>61</a:t>
            </a:fld>
            <a:endParaRPr lang="en-IN" altLang="en-US">
              <a:solidFill>
                <a:srgbClr val="D38E27"/>
              </a:solidFill>
            </a:endParaRPr>
          </a:p>
        </p:txBody>
      </p:sp>
    </p:spTree>
  </p:cSld>
  <p:clrMapOvr>
    <a:masterClrMapping/>
  </p:clrMapOvr>
  <p:transition>
    <p:zoom/>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a:extLst>
              <a:ext uri="{FF2B5EF4-FFF2-40B4-BE49-F238E27FC236}">
                <a16:creationId xmlns:a16="http://schemas.microsoft.com/office/drawing/2014/main" id="{AF6947BB-DC47-8D4C-B5C3-541508E70248}"/>
              </a:ext>
            </a:extLst>
          </p:cNvPr>
          <p:cNvSpPr>
            <a:spLocks noGrp="1"/>
          </p:cNvSpPr>
          <p:nvPr>
            <p:ph type="title"/>
          </p:nvPr>
        </p:nvSpPr>
        <p:spPr/>
        <p:txBody>
          <a:bodyPr/>
          <a:lstStyle/>
          <a:p>
            <a:pPr eaLnBrk="1" fontAlgn="auto" hangingPunct="1">
              <a:spcAft>
                <a:spcPts val="0"/>
              </a:spcAft>
              <a:defRPr/>
            </a:pPr>
            <a:r>
              <a:rPr lang="en-IN" b="1" dirty="0"/>
              <a:t>Regulation no. 42-2/2</a:t>
            </a:r>
          </a:p>
        </p:txBody>
      </p:sp>
      <p:sp>
        <p:nvSpPr>
          <p:cNvPr id="66563" name="Content Placeholder 2">
            <a:extLst>
              <a:ext uri="{FF2B5EF4-FFF2-40B4-BE49-F238E27FC236}">
                <a16:creationId xmlns:a16="http://schemas.microsoft.com/office/drawing/2014/main" id="{A3F88C64-EF43-CA41-B598-ABFE62ABDC3C}"/>
              </a:ext>
            </a:extLst>
          </p:cNvPr>
          <p:cNvSpPr>
            <a:spLocks noGrp="1"/>
          </p:cNvSpPr>
          <p:nvPr>
            <p:ph idx="1"/>
          </p:nvPr>
        </p:nvSpPr>
        <p:spPr>
          <a:xfrm>
            <a:off x="457200" y="1412875"/>
            <a:ext cx="8229600" cy="5256213"/>
          </a:xfrm>
        </p:spPr>
        <p:txBody>
          <a:bodyPr rtlCol="0">
            <a:normAutofit fontScale="92500"/>
          </a:bodyPr>
          <a:lstStyle/>
          <a:p>
            <a:pPr marL="0" lvl="3" indent="0" eaLnBrk="1" fontAlgn="auto" hangingPunct="1">
              <a:spcAft>
                <a:spcPts val="0"/>
              </a:spcAft>
              <a:buFont typeface="Wingdings 2" pitchFamily="18" charset="2"/>
              <a:buNone/>
              <a:defRPr/>
            </a:pPr>
            <a:r>
              <a:rPr lang="en-US" sz="2400" b="1"/>
              <a:t>3, to investigate the complaints received from any insured, any insurer, other insurance brokers or any other person on any matter having a bearing on the activities of the insurance broker; and</a:t>
            </a:r>
            <a:endParaRPr lang="en-IN" b="1"/>
          </a:p>
          <a:p>
            <a:pPr marL="0" lvl="3" indent="0" eaLnBrk="1" fontAlgn="auto" hangingPunct="1">
              <a:spcAft>
                <a:spcPts val="0"/>
              </a:spcAft>
              <a:buFont typeface="Wingdings 2" pitchFamily="18" charset="2"/>
              <a:buNone/>
              <a:defRPr/>
            </a:pPr>
            <a:r>
              <a:rPr lang="en-IN" b="1"/>
              <a:t>4, </a:t>
            </a:r>
            <a:r>
              <a:rPr lang="en-US" sz="2400" b="1"/>
              <a:t>to investigate the affairs of the insurance broker </a:t>
            </a:r>
            <a:r>
              <a:rPr lang="en-US" sz="2400" b="1" i="1"/>
              <a:t>suomotu</a:t>
            </a:r>
            <a:r>
              <a:rPr lang="en-US" sz="2400" b="1"/>
              <a:t> in the interest of proper development of insurance business or in policyholders‘ interest.</a:t>
            </a:r>
            <a:endParaRPr lang="en-IN" b="1"/>
          </a:p>
          <a:p>
            <a:pPr marL="0" lvl="3" indent="0" eaLnBrk="1" fontAlgn="auto" hangingPunct="1">
              <a:spcAft>
                <a:spcPts val="0"/>
              </a:spcAft>
              <a:buFont typeface="Wingdings 2" pitchFamily="18" charset="2"/>
              <a:buNone/>
              <a:defRPr/>
            </a:pPr>
            <a:r>
              <a:rPr lang="en-IN" b="1"/>
              <a:t>5, </a:t>
            </a:r>
            <a:r>
              <a:rPr lang="en-US" sz="2400" b="1"/>
              <a:t>The manner in which the inspection will be conducted is specified in Schedule II – Form Z of these regulations.</a:t>
            </a:r>
            <a:endParaRPr lang="en-IN" sz="2400" b="1"/>
          </a:p>
          <a:p>
            <a:pPr marL="0" lvl="3" indent="0" eaLnBrk="1" fontAlgn="auto" hangingPunct="1">
              <a:spcAft>
                <a:spcPts val="0"/>
              </a:spcAft>
              <a:buFont typeface="Wingdings 2" pitchFamily="18" charset="2"/>
              <a:buNone/>
              <a:defRPr/>
            </a:pPr>
            <a:r>
              <a:rPr lang="en-US" sz="2400" b="1"/>
              <a:t>The list of documents required for the inspection to be maintained by the insurance broker and to be provided at the time of inspection shall be as specified by the Authority.</a:t>
            </a:r>
            <a:endParaRPr lang="en-IN" sz="2400" b="1"/>
          </a:p>
          <a:p>
            <a:pPr eaLnBrk="1" fontAlgn="auto" hangingPunct="1">
              <a:spcAft>
                <a:spcPts val="0"/>
              </a:spcAft>
              <a:buFont typeface="Wingdings 2" pitchFamily="18" charset="2"/>
              <a:buNone/>
              <a:defRPr/>
            </a:pPr>
            <a:r>
              <a:rPr lang="en-US"/>
              <a:t> </a:t>
            </a:r>
            <a:endParaRPr lang="en-IN" sz="2800"/>
          </a:p>
          <a:p>
            <a:pPr eaLnBrk="1" fontAlgn="auto" hangingPunct="1">
              <a:spcAft>
                <a:spcPts val="0"/>
              </a:spcAft>
              <a:buFont typeface="Wingdings 2" pitchFamily="18" charset="2"/>
              <a:buNone/>
              <a:defRPr/>
            </a:pPr>
            <a:r>
              <a:rPr lang="en-IN" sz="2800"/>
              <a:t>  </a:t>
            </a:r>
          </a:p>
        </p:txBody>
      </p:sp>
      <p:sp>
        <p:nvSpPr>
          <p:cNvPr id="5" name="Footer Placeholder 4">
            <a:extLst>
              <a:ext uri="{FF2B5EF4-FFF2-40B4-BE49-F238E27FC236}">
                <a16:creationId xmlns:a16="http://schemas.microsoft.com/office/drawing/2014/main" id="{B548E441-8553-FC46-A46F-8067C0949DCC}"/>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376C2085-F245-C344-B429-5B0FBB0A2867}"/>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7F6D6E1-F1C7-0E47-9BA9-5C6D4DAB86E8}" type="slidenum">
              <a:rPr lang="en-IN" altLang="en-US">
                <a:solidFill>
                  <a:srgbClr val="D38E27"/>
                </a:solidFill>
              </a:rPr>
              <a:pPr eaLnBrk="1" hangingPunct="1"/>
              <a:t>62</a:t>
            </a:fld>
            <a:endParaRPr lang="en-IN" altLang="en-US">
              <a:solidFill>
                <a:srgbClr val="D38E27"/>
              </a:solidFill>
            </a:endParaRPr>
          </a:p>
        </p:txBody>
      </p:sp>
    </p:spTree>
  </p:cSld>
  <p:clrMapOvr>
    <a:masterClrMapping/>
  </p:clrMapOvr>
  <p:transition>
    <p:wheel spokes="1"/>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a:extLst>
              <a:ext uri="{FF2B5EF4-FFF2-40B4-BE49-F238E27FC236}">
                <a16:creationId xmlns:a16="http://schemas.microsoft.com/office/drawing/2014/main" id="{5BBF7FBC-6D6B-EE41-AFDD-F54EF29EF628}"/>
              </a:ext>
            </a:extLst>
          </p:cNvPr>
          <p:cNvSpPr>
            <a:spLocks noGrp="1"/>
          </p:cNvSpPr>
          <p:nvPr>
            <p:ph type="title"/>
          </p:nvPr>
        </p:nvSpPr>
        <p:spPr/>
        <p:txBody>
          <a:bodyPr/>
          <a:lstStyle/>
          <a:p>
            <a:pPr eaLnBrk="1" fontAlgn="auto" hangingPunct="1">
              <a:spcAft>
                <a:spcPts val="0"/>
              </a:spcAft>
              <a:defRPr/>
            </a:pPr>
            <a:r>
              <a:rPr lang="en-IN" b="1"/>
              <a:t>Regulation no. 43</a:t>
            </a:r>
          </a:p>
        </p:txBody>
      </p:sp>
      <p:sp>
        <p:nvSpPr>
          <p:cNvPr id="67587" name="Content Placeholder 2">
            <a:extLst>
              <a:ext uri="{FF2B5EF4-FFF2-40B4-BE49-F238E27FC236}">
                <a16:creationId xmlns:a16="http://schemas.microsoft.com/office/drawing/2014/main" id="{F6770FF0-99FB-B847-9132-23F1211509FC}"/>
              </a:ext>
            </a:extLst>
          </p:cNvPr>
          <p:cNvSpPr>
            <a:spLocks noGrp="1"/>
          </p:cNvSpPr>
          <p:nvPr>
            <p:ph idx="1"/>
          </p:nvPr>
        </p:nvSpPr>
        <p:spPr>
          <a:xfrm>
            <a:off x="457200" y="1412875"/>
            <a:ext cx="8229600" cy="5256213"/>
          </a:xfrm>
        </p:spPr>
        <p:txBody>
          <a:bodyPr rtlCol="0">
            <a:normAutofit fontScale="92500" lnSpcReduction="10000"/>
          </a:bodyPr>
          <a:lstStyle/>
          <a:p>
            <a:pPr marL="0" lvl="3" indent="0" eaLnBrk="1" fontAlgn="auto" hangingPunct="1">
              <a:spcAft>
                <a:spcPts val="0"/>
              </a:spcAft>
              <a:buFont typeface="Wingdings 2" pitchFamily="18" charset="2"/>
              <a:buNone/>
              <a:defRPr/>
            </a:pPr>
            <a:r>
              <a:rPr lang="en-US" sz="2400" b="1"/>
              <a:t>Appointment  of Investigator by the Authority </a:t>
            </a:r>
          </a:p>
          <a:p>
            <a:pPr lvl="1" eaLnBrk="1" fontAlgn="auto" hangingPunct="1">
              <a:spcAft>
                <a:spcPts val="0"/>
              </a:spcAft>
              <a:buFont typeface="Arial" pitchFamily="34" charset="0"/>
              <a:buChar char="–"/>
              <a:defRPr/>
            </a:pPr>
            <a:r>
              <a:rPr lang="en-US" sz="2400" b="1"/>
              <a:t> </a:t>
            </a:r>
            <a:r>
              <a:rPr lang="en-US"/>
              <a:t>The Authority may appoint a chartered accountant or an actuary or any qualified and experienced individual in the field of insurance to investigate the books of accounts or the affairs of the insurance broker, </a:t>
            </a:r>
          </a:p>
          <a:p>
            <a:pPr lvl="1" eaLnBrk="1" fontAlgn="auto" hangingPunct="1">
              <a:spcAft>
                <a:spcPts val="0"/>
              </a:spcAft>
              <a:buFont typeface="Wingdings 2" pitchFamily="18" charset="2"/>
              <a:buNone/>
              <a:defRPr/>
            </a:pPr>
            <a:r>
              <a:rPr lang="en-US"/>
              <a:t>1, if the Authority is of the view that the affairs of the insurance broker are not in the interest of the policyholder </a:t>
            </a:r>
          </a:p>
          <a:p>
            <a:pPr lvl="1" eaLnBrk="1" fontAlgn="auto" hangingPunct="1">
              <a:spcAft>
                <a:spcPts val="0"/>
              </a:spcAft>
              <a:buFont typeface="Wingdings 2" pitchFamily="18" charset="2"/>
              <a:buNone/>
              <a:defRPr/>
            </a:pPr>
            <a:r>
              <a:rPr lang="en-US"/>
              <a:t>2, or are not in compliance to the provisions of the Insurance Act, Regulations, circulars, guidelines, etc. :</a:t>
            </a:r>
            <a:endParaRPr lang="en-IN" sz="2400"/>
          </a:p>
          <a:p>
            <a:pPr eaLnBrk="1" fontAlgn="auto" hangingPunct="1">
              <a:spcAft>
                <a:spcPts val="0"/>
              </a:spcAft>
              <a:buFont typeface="Arial" pitchFamily="34" charset="0"/>
              <a:buChar char="•"/>
              <a:defRPr/>
            </a:pPr>
            <a:r>
              <a:rPr lang="en-US"/>
              <a:t> </a:t>
            </a:r>
            <a:endParaRPr lang="en-IN" sz="2800"/>
          </a:p>
          <a:p>
            <a:pPr marL="0" lvl="3" indent="0" eaLnBrk="1" fontAlgn="auto" hangingPunct="1">
              <a:spcAft>
                <a:spcPts val="0"/>
              </a:spcAft>
              <a:buFont typeface="Wingdings 2" pitchFamily="18" charset="2"/>
              <a:buNone/>
              <a:defRPr/>
            </a:pPr>
            <a:endParaRPr lang="en-IN" sz="2800"/>
          </a:p>
        </p:txBody>
      </p:sp>
      <p:sp>
        <p:nvSpPr>
          <p:cNvPr id="5" name="Footer Placeholder 4">
            <a:extLst>
              <a:ext uri="{FF2B5EF4-FFF2-40B4-BE49-F238E27FC236}">
                <a16:creationId xmlns:a16="http://schemas.microsoft.com/office/drawing/2014/main" id="{32953151-9BD9-9240-83C6-99266066E6D9}"/>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F7076E08-1809-4140-BC6C-436B31CD70BB}"/>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3811D16-493F-684D-B788-5A8E76157A0B}" type="slidenum">
              <a:rPr lang="en-IN" altLang="en-US">
                <a:solidFill>
                  <a:srgbClr val="D38E27"/>
                </a:solidFill>
              </a:rPr>
              <a:pPr eaLnBrk="1" hangingPunct="1"/>
              <a:t>63</a:t>
            </a:fld>
            <a:endParaRPr lang="en-IN" altLang="en-US">
              <a:solidFill>
                <a:srgbClr val="D38E27"/>
              </a:solidFill>
            </a:endParaRPr>
          </a:p>
        </p:txBody>
      </p:sp>
    </p:spTree>
  </p:cSld>
  <p:clrMapOvr>
    <a:masterClrMapping/>
  </p:clrMapOvr>
  <p:transition>
    <p:wheel spokes="2"/>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a:extLst>
              <a:ext uri="{FF2B5EF4-FFF2-40B4-BE49-F238E27FC236}">
                <a16:creationId xmlns:a16="http://schemas.microsoft.com/office/drawing/2014/main" id="{1A8D2DDC-B5A5-1240-BCA3-8FA3CBA7ACCE}"/>
              </a:ext>
            </a:extLst>
          </p:cNvPr>
          <p:cNvSpPr>
            <a:spLocks noGrp="1"/>
          </p:cNvSpPr>
          <p:nvPr>
            <p:ph type="title"/>
          </p:nvPr>
        </p:nvSpPr>
        <p:spPr/>
        <p:txBody>
          <a:bodyPr/>
          <a:lstStyle/>
          <a:p>
            <a:pPr eaLnBrk="1" fontAlgn="auto" hangingPunct="1">
              <a:spcAft>
                <a:spcPts val="0"/>
              </a:spcAft>
              <a:defRPr/>
            </a:pPr>
            <a:r>
              <a:rPr lang="en-IN" b="1"/>
              <a:t>Regulation no. 44</a:t>
            </a:r>
          </a:p>
        </p:txBody>
      </p:sp>
      <p:sp>
        <p:nvSpPr>
          <p:cNvPr id="74755" name="Content Placeholder 2">
            <a:extLst>
              <a:ext uri="{FF2B5EF4-FFF2-40B4-BE49-F238E27FC236}">
                <a16:creationId xmlns:a16="http://schemas.microsoft.com/office/drawing/2014/main" id="{E73AF05D-93AF-C64E-81BF-1ACE06EDA017}"/>
              </a:ext>
            </a:extLst>
          </p:cNvPr>
          <p:cNvSpPr>
            <a:spLocks noGrp="1"/>
          </p:cNvSpPr>
          <p:nvPr>
            <p:ph idx="1"/>
          </p:nvPr>
        </p:nvSpPr>
        <p:spPr>
          <a:xfrm>
            <a:off x="457200" y="1412875"/>
            <a:ext cx="8229600" cy="5256213"/>
          </a:xfrm>
        </p:spPr>
        <p:txBody>
          <a:bodyPr/>
          <a:lstStyle/>
          <a:p>
            <a:pPr marL="0" lvl="3" indent="0" eaLnBrk="1" hangingPunct="1">
              <a:buFont typeface="Wingdings 2" pitchFamily="2" charset="2"/>
              <a:buNone/>
            </a:pPr>
            <a:r>
              <a:rPr lang="en-IN" altLang="en-US" sz="2800"/>
              <a:t>Sale of Insurance Online</a:t>
            </a:r>
          </a:p>
          <a:p>
            <a:pPr marL="0" lvl="3" indent="0" eaLnBrk="1" hangingPunct="1">
              <a:buFont typeface="Wingdings 2" pitchFamily="2" charset="2"/>
              <a:buNone/>
            </a:pPr>
            <a:r>
              <a:rPr lang="en-IN" altLang="en-US" sz="2800"/>
              <a:t>1, only through the web portal of the Insurers</a:t>
            </a:r>
          </a:p>
          <a:p>
            <a:pPr marL="0" lvl="3" indent="0" eaLnBrk="1" hangingPunct="1">
              <a:buFont typeface="Wingdings 2" pitchFamily="2" charset="2"/>
              <a:buNone/>
            </a:pPr>
            <a:r>
              <a:rPr lang="en-IN" altLang="en-US" sz="2800"/>
              <a:t>2, Follow the IRDA (web aggregators) regulations 2017 and e commerce guidelines  </a:t>
            </a:r>
          </a:p>
          <a:p>
            <a:pPr marL="0" lvl="3" indent="0" eaLnBrk="1" hangingPunct="1">
              <a:buFont typeface="Wingdings 2" pitchFamily="2" charset="2"/>
              <a:buNone/>
            </a:pPr>
            <a:r>
              <a:rPr lang="en-IN" altLang="en-US" sz="2800"/>
              <a:t>3, To be registered under ISPN (Insurance Self-Network Platform)</a:t>
            </a:r>
          </a:p>
          <a:p>
            <a:pPr marL="0" lvl="3" indent="0" eaLnBrk="1" hangingPunct="1">
              <a:buFont typeface="Wingdings 2" pitchFamily="2" charset="2"/>
              <a:buNone/>
            </a:pPr>
            <a:r>
              <a:rPr lang="en-IN" altLang="en-US" sz="2800"/>
              <a:t>4, Minimum 5 products to be displayed    </a:t>
            </a:r>
          </a:p>
        </p:txBody>
      </p:sp>
      <p:sp>
        <p:nvSpPr>
          <p:cNvPr id="5" name="Footer Placeholder 4">
            <a:extLst>
              <a:ext uri="{FF2B5EF4-FFF2-40B4-BE49-F238E27FC236}">
                <a16:creationId xmlns:a16="http://schemas.microsoft.com/office/drawing/2014/main" id="{7BF6257F-31B3-6F49-8160-1AA803C0418B}"/>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CFDA1A10-D9C4-D34D-BD54-ECC83469D5AB}"/>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64937BE-934A-8F47-B875-5F53C356E97C}" type="slidenum">
              <a:rPr lang="en-IN" altLang="en-US">
                <a:solidFill>
                  <a:srgbClr val="D38E27"/>
                </a:solidFill>
              </a:rPr>
              <a:pPr eaLnBrk="1" hangingPunct="1"/>
              <a:t>64</a:t>
            </a:fld>
            <a:endParaRPr lang="en-IN" altLang="en-US">
              <a:solidFill>
                <a:srgbClr val="D38E27"/>
              </a:solidFill>
            </a:endParaRPr>
          </a:p>
        </p:txBody>
      </p:sp>
    </p:spTree>
  </p:cSld>
  <p:clrMapOvr>
    <a:masterClrMapping/>
  </p:clrMapOvr>
  <p:transition>
    <p:wheel spokes="3"/>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a:extLst>
              <a:ext uri="{FF2B5EF4-FFF2-40B4-BE49-F238E27FC236}">
                <a16:creationId xmlns:a16="http://schemas.microsoft.com/office/drawing/2014/main" id="{628AE9BF-F045-3349-8B03-3E8EC6DE2B7E}"/>
              </a:ext>
            </a:extLst>
          </p:cNvPr>
          <p:cNvSpPr>
            <a:spLocks noGrp="1"/>
          </p:cNvSpPr>
          <p:nvPr>
            <p:ph type="title"/>
          </p:nvPr>
        </p:nvSpPr>
        <p:spPr/>
        <p:txBody>
          <a:bodyPr/>
          <a:lstStyle/>
          <a:p>
            <a:pPr eaLnBrk="1" fontAlgn="auto" hangingPunct="1">
              <a:spcAft>
                <a:spcPts val="0"/>
              </a:spcAft>
              <a:defRPr/>
            </a:pPr>
            <a:r>
              <a:rPr lang="en-IN" b="1"/>
              <a:t>Regulation no. 45</a:t>
            </a:r>
          </a:p>
        </p:txBody>
      </p:sp>
      <p:sp>
        <p:nvSpPr>
          <p:cNvPr id="75779" name="Content Placeholder 2">
            <a:extLst>
              <a:ext uri="{FF2B5EF4-FFF2-40B4-BE49-F238E27FC236}">
                <a16:creationId xmlns:a16="http://schemas.microsoft.com/office/drawing/2014/main" id="{44BA2A8E-2812-1C4D-A8D6-7E25BE6A9A4D}"/>
              </a:ext>
            </a:extLst>
          </p:cNvPr>
          <p:cNvSpPr>
            <a:spLocks noGrp="1"/>
          </p:cNvSpPr>
          <p:nvPr>
            <p:ph idx="1"/>
          </p:nvPr>
        </p:nvSpPr>
        <p:spPr>
          <a:xfrm>
            <a:off x="457200" y="1412875"/>
            <a:ext cx="8229600" cy="5256213"/>
          </a:xfrm>
        </p:spPr>
        <p:txBody>
          <a:bodyPr/>
          <a:lstStyle/>
          <a:p>
            <a:pPr marL="0" lvl="3" indent="0" eaLnBrk="1" hangingPunct="1">
              <a:buFont typeface="Wingdings 2" pitchFamily="2" charset="2"/>
              <a:buNone/>
            </a:pPr>
            <a:r>
              <a:rPr lang="en-IN" altLang="en-US" sz="2800"/>
              <a:t>Sale of Insurance by tele-marketing mode-</a:t>
            </a:r>
          </a:p>
          <a:p>
            <a:pPr marL="0" lvl="3" indent="0" eaLnBrk="1" hangingPunct="1">
              <a:buFont typeface="Wingdings 2" pitchFamily="2" charset="2"/>
              <a:buNone/>
            </a:pPr>
            <a:r>
              <a:rPr lang="en-IN" altLang="en-US" sz="2800"/>
              <a:t>1, where leads are generated through “online” or “off line” completed through tele marketing mode </a:t>
            </a:r>
          </a:p>
          <a:p>
            <a:pPr marL="0" lvl="3" indent="0" eaLnBrk="1" hangingPunct="1">
              <a:buFont typeface="Wingdings 2" pitchFamily="2" charset="2"/>
              <a:buNone/>
            </a:pPr>
            <a:r>
              <a:rPr lang="en-IN" altLang="en-US" sz="2800"/>
              <a:t>2, Follow IRDA (Web Aggregator ) Regulations 2017    </a:t>
            </a:r>
          </a:p>
          <a:p>
            <a:pPr marL="0" lvl="3" indent="0" eaLnBrk="1" hangingPunct="1">
              <a:buFont typeface="Wingdings 2" pitchFamily="2" charset="2"/>
              <a:buNone/>
            </a:pPr>
            <a:r>
              <a:rPr lang="en-IN" altLang="en-US" sz="2800"/>
              <a:t>3, Insurance broker can outsource activities only to the extent of tele calling as defined in these regulations </a:t>
            </a:r>
          </a:p>
          <a:p>
            <a:pPr marL="0" lvl="3" indent="0" eaLnBrk="1" hangingPunct="1">
              <a:buFont typeface="Wingdings 2" pitchFamily="2" charset="2"/>
              <a:buNone/>
            </a:pPr>
            <a:r>
              <a:rPr lang="en-IN" altLang="en-US" sz="2800"/>
              <a:t>4, Registered Telemarketer </a:t>
            </a:r>
          </a:p>
          <a:p>
            <a:pPr marL="0" lvl="3" indent="0" eaLnBrk="1" hangingPunct="1">
              <a:buFont typeface="Wingdings 2" pitchFamily="2" charset="2"/>
              <a:buNone/>
            </a:pPr>
            <a:r>
              <a:rPr lang="en-IN" altLang="en-US" sz="2800"/>
              <a:t>5, Authorised Verifier   </a:t>
            </a:r>
          </a:p>
        </p:txBody>
      </p:sp>
      <p:sp>
        <p:nvSpPr>
          <p:cNvPr id="5" name="Footer Placeholder 4">
            <a:extLst>
              <a:ext uri="{FF2B5EF4-FFF2-40B4-BE49-F238E27FC236}">
                <a16:creationId xmlns:a16="http://schemas.microsoft.com/office/drawing/2014/main" id="{7EC3ED79-89BF-0F42-B276-CEFFFF15D3FA}"/>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E7911D77-56AB-6F4A-93F1-655A8CAEC323}"/>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3F1C05B-EA5D-3A47-9685-34F8DCB608CE}" type="slidenum">
              <a:rPr lang="en-IN" altLang="en-US">
                <a:solidFill>
                  <a:srgbClr val="D38E27"/>
                </a:solidFill>
              </a:rPr>
              <a:pPr eaLnBrk="1" hangingPunct="1"/>
              <a:t>65</a:t>
            </a:fld>
            <a:endParaRPr lang="en-IN" altLang="en-US">
              <a:solidFill>
                <a:srgbClr val="D38E27"/>
              </a:solidFill>
            </a:endParaRPr>
          </a:p>
        </p:txBody>
      </p:sp>
    </p:spTree>
  </p:cSld>
  <p:clrMapOvr>
    <a:masterClrMapping/>
  </p:clrMapOvr>
  <p:transition>
    <p:comb dir="vert"/>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a:extLst>
              <a:ext uri="{FF2B5EF4-FFF2-40B4-BE49-F238E27FC236}">
                <a16:creationId xmlns:a16="http://schemas.microsoft.com/office/drawing/2014/main" id="{6D25864C-1C11-D149-AA5A-F5E781CB88C9}"/>
              </a:ext>
            </a:extLst>
          </p:cNvPr>
          <p:cNvSpPr>
            <a:spLocks noGrp="1"/>
          </p:cNvSpPr>
          <p:nvPr>
            <p:ph type="title"/>
          </p:nvPr>
        </p:nvSpPr>
        <p:spPr/>
        <p:txBody>
          <a:bodyPr/>
          <a:lstStyle/>
          <a:p>
            <a:pPr eaLnBrk="1" fontAlgn="auto" hangingPunct="1">
              <a:spcAft>
                <a:spcPts val="0"/>
              </a:spcAft>
              <a:defRPr/>
            </a:pPr>
            <a:r>
              <a:rPr lang="en-IN" b="1"/>
              <a:t>Regulation no. 46</a:t>
            </a:r>
          </a:p>
        </p:txBody>
      </p:sp>
      <p:sp>
        <p:nvSpPr>
          <p:cNvPr id="76803" name="Content Placeholder 2">
            <a:extLst>
              <a:ext uri="{FF2B5EF4-FFF2-40B4-BE49-F238E27FC236}">
                <a16:creationId xmlns:a16="http://schemas.microsoft.com/office/drawing/2014/main" id="{9DFCF74B-CAB9-A448-9727-DE55D92EBE3B}"/>
              </a:ext>
            </a:extLst>
          </p:cNvPr>
          <p:cNvSpPr>
            <a:spLocks noGrp="1"/>
          </p:cNvSpPr>
          <p:nvPr>
            <p:ph idx="1"/>
          </p:nvPr>
        </p:nvSpPr>
        <p:spPr>
          <a:xfrm>
            <a:off x="457200" y="1412875"/>
            <a:ext cx="8229600" cy="5256213"/>
          </a:xfrm>
        </p:spPr>
        <p:txBody>
          <a:bodyPr/>
          <a:lstStyle/>
          <a:p>
            <a:pPr marL="0" lvl="3" indent="0" eaLnBrk="1" hangingPunct="1">
              <a:buFont typeface="Wingdings 2" pitchFamily="2" charset="2"/>
              <a:buNone/>
            </a:pPr>
            <a:r>
              <a:rPr lang="en-IN" altLang="en-US" sz="2800"/>
              <a:t>Sale of Insurance through distance marketing mode:</a:t>
            </a:r>
          </a:p>
          <a:p>
            <a:pPr marL="0" lvl="3" indent="0" eaLnBrk="1" hangingPunct="1">
              <a:buFont typeface="Wingdings 2" pitchFamily="2" charset="2"/>
              <a:buNone/>
            </a:pPr>
            <a:r>
              <a:rPr lang="en-IN" altLang="en-US" sz="2800"/>
              <a:t>1, where leads are generated through on line or off line completed through distance marketing mode </a:t>
            </a:r>
          </a:p>
          <a:p>
            <a:pPr marL="0" lvl="3" indent="0" eaLnBrk="1" hangingPunct="1">
              <a:buFont typeface="Wingdings 2" pitchFamily="2" charset="2"/>
              <a:buNone/>
            </a:pPr>
            <a:r>
              <a:rPr lang="en-IN" altLang="en-US" sz="2800"/>
              <a:t>2, Follow IRDA (Web Aggregator ) Regulations 2017    </a:t>
            </a:r>
          </a:p>
          <a:p>
            <a:pPr marL="0" lvl="3" indent="0" eaLnBrk="1" hangingPunct="1">
              <a:buFont typeface="Wingdings 2" pitchFamily="2" charset="2"/>
              <a:buNone/>
            </a:pPr>
            <a:r>
              <a:rPr lang="en-IN" altLang="en-US" sz="2800"/>
              <a:t>3, Insurance broker can outsource activities only to the extent of tele calling as defined in these regulations</a:t>
            </a:r>
          </a:p>
          <a:p>
            <a:pPr marL="0" lvl="3" indent="0" eaLnBrk="1" hangingPunct="1">
              <a:buFont typeface="Wingdings 2" pitchFamily="2" charset="2"/>
              <a:buNone/>
            </a:pPr>
            <a:r>
              <a:rPr lang="en-IN" altLang="en-US" sz="2800"/>
              <a:t>4, Registered Telemarketer </a:t>
            </a:r>
          </a:p>
          <a:p>
            <a:pPr marL="0" lvl="3" indent="0" eaLnBrk="1" hangingPunct="1">
              <a:buFont typeface="Wingdings 2" pitchFamily="2" charset="2"/>
              <a:buNone/>
            </a:pPr>
            <a:r>
              <a:rPr lang="en-IN" altLang="en-US" sz="2800"/>
              <a:t>5, Authorised Verifier   </a:t>
            </a:r>
          </a:p>
          <a:p>
            <a:pPr marL="0" lvl="3" indent="0" eaLnBrk="1" hangingPunct="1">
              <a:buFont typeface="Wingdings 2" pitchFamily="2" charset="2"/>
              <a:buNone/>
            </a:pPr>
            <a:r>
              <a:rPr lang="en-IN" altLang="en-US" sz="2800"/>
              <a:t>  </a:t>
            </a:r>
          </a:p>
          <a:p>
            <a:pPr marL="0" lvl="3" indent="0" eaLnBrk="1" hangingPunct="1">
              <a:buFont typeface="Wingdings 2" pitchFamily="2" charset="2"/>
              <a:buNone/>
            </a:pPr>
            <a:endParaRPr lang="en-IN" altLang="en-US" sz="2800"/>
          </a:p>
        </p:txBody>
      </p:sp>
      <p:sp>
        <p:nvSpPr>
          <p:cNvPr id="5" name="Footer Placeholder 4">
            <a:extLst>
              <a:ext uri="{FF2B5EF4-FFF2-40B4-BE49-F238E27FC236}">
                <a16:creationId xmlns:a16="http://schemas.microsoft.com/office/drawing/2014/main" id="{FDF2A0A9-FD59-1943-9CE9-03B335CC1A59}"/>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9788AD2F-3785-8845-9B91-AD4F48C3AE82}"/>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E191C27-CF51-0343-8D88-9826153A4310}" type="slidenum">
              <a:rPr lang="en-IN" altLang="en-US">
                <a:solidFill>
                  <a:srgbClr val="D38E27"/>
                </a:solidFill>
              </a:rPr>
              <a:pPr eaLnBrk="1" hangingPunct="1"/>
              <a:t>66</a:t>
            </a:fld>
            <a:endParaRPr lang="en-IN" altLang="en-US">
              <a:solidFill>
                <a:srgbClr val="D38E27"/>
              </a:solidFill>
            </a:endParaRPr>
          </a:p>
        </p:txBody>
      </p:sp>
    </p:spTree>
  </p:cSld>
  <p:clrMapOvr>
    <a:masterClrMapping/>
  </p:clrMapOvr>
  <p:transition>
    <p:randomBar dir="vert"/>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a:extLst>
              <a:ext uri="{FF2B5EF4-FFF2-40B4-BE49-F238E27FC236}">
                <a16:creationId xmlns:a16="http://schemas.microsoft.com/office/drawing/2014/main" id="{FCD8CEB6-D3D6-194B-BDEA-D085E26AE70E}"/>
              </a:ext>
            </a:extLst>
          </p:cNvPr>
          <p:cNvSpPr>
            <a:spLocks noGrp="1"/>
          </p:cNvSpPr>
          <p:nvPr>
            <p:ph type="title"/>
          </p:nvPr>
        </p:nvSpPr>
        <p:spPr/>
        <p:txBody>
          <a:bodyPr/>
          <a:lstStyle/>
          <a:p>
            <a:pPr eaLnBrk="1" fontAlgn="auto" hangingPunct="1">
              <a:spcAft>
                <a:spcPts val="0"/>
              </a:spcAft>
              <a:defRPr/>
            </a:pPr>
            <a:r>
              <a:rPr lang="en-IN" b="1"/>
              <a:t>Regulation no. 47</a:t>
            </a:r>
          </a:p>
        </p:txBody>
      </p:sp>
      <p:sp>
        <p:nvSpPr>
          <p:cNvPr id="77827" name="Content Placeholder 2">
            <a:extLst>
              <a:ext uri="{FF2B5EF4-FFF2-40B4-BE49-F238E27FC236}">
                <a16:creationId xmlns:a16="http://schemas.microsoft.com/office/drawing/2014/main" id="{80D6AE55-5885-D540-970D-07F051062172}"/>
              </a:ext>
            </a:extLst>
          </p:cNvPr>
          <p:cNvSpPr>
            <a:spLocks noGrp="1"/>
          </p:cNvSpPr>
          <p:nvPr>
            <p:ph idx="1"/>
          </p:nvPr>
        </p:nvSpPr>
        <p:spPr>
          <a:xfrm>
            <a:off x="457200" y="1412875"/>
            <a:ext cx="8229600" cy="5256213"/>
          </a:xfrm>
        </p:spPr>
        <p:txBody>
          <a:bodyPr/>
          <a:lstStyle/>
          <a:p>
            <a:pPr marL="0" lvl="3" indent="0" eaLnBrk="1" hangingPunct="1">
              <a:buFont typeface="Wingdings 2" pitchFamily="2" charset="2"/>
              <a:buNone/>
            </a:pPr>
            <a:r>
              <a:rPr lang="en-IN" altLang="en-US" sz="2800" b="1"/>
              <a:t>Action against a person acting as an Insurance broker without a valid certification of registration</a:t>
            </a:r>
          </a:p>
          <a:p>
            <a:pPr marL="0" lvl="3" indent="0" eaLnBrk="1" hangingPunct="1">
              <a:buFont typeface="Wingdings 2" pitchFamily="2" charset="2"/>
              <a:buNone/>
            </a:pPr>
            <a:r>
              <a:rPr lang="en-IN" altLang="en-US" sz="2800"/>
              <a:t>Fine up to Rs 10 lakhs </a:t>
            </a:r>
          </a:p>
        </p:txBody>
      </p:sp>
      <p:sp>
        <p:nvSpPr>
          <p:cNvPr id="5" name="Footer Placeholder 4">
            <a:extLst>
              <a:ext uri="{FF2B5EF4-FFF2-40B4-BE49-F238E27FC236}">
                <a16:creationId xmlns:a16="http://schemas.microsoft.com/office/drawing/2014/main" id="{892D4501-A569-624C-8A0E-22D8C152C16A}"/>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DEDE99E7-FEEF-484F-A5F4-AD5F8C6BFBEE}"/>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7FF7DAD-88EA-1648-9EEC-CCC701391F6D}" type="slidenum">
              <a:rPr lang="en-IN" altLang="en-US">
                <a:solidFill>
                  <a:srgbClr val="D38E27"/>
                </a:solidFill>
              </a:rPr>
              <a:pPr eaLnBrk="1" hangingPunct="1"/>
              <a:t>67</a:t>
            </a:fld>
            <a:endParaRPr lang="en-IN" altLang="en-US">
              <a:solidFill>
                <a:srgbClr val="D38E27"/>
              </a:solidFill>
            </a:endParaRPr>
          </a:p>
        </p:txBody>
      </p:sp>
    </p:spTree>
  </p:cSld>
  <p:clrMapOvr>
    <a:masterClrMapping/>
  </p:clrMapOvr>
  <p:transition>
    <p:cover dir="d"/>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a:extLst>
              <a:ext uri="{FF2B5EF4-FFF2-40B4-BE49-F238E27FC236}">
                <a16:creationId xmlns:a16="http://schemas.microsoft.com/office/drawing/2014/main" id="{2BA5A55F-1308-5F44-B293-EAA36728A25A}"/>
              </a:ext>
            </a:extLst>
          </p:cNvPr>
          <p:cNvSpPr>
            <a:spLocks noGrp="1"/>
          </p:cNvSpPr>
          <p:nvPr>
            <p:ph type="title"/>
          </p:nvPr>
        </p:nvSpPr>
        <p:spPr/>
        <p:txBody>
          <a:bodyPr/>
          <a:lstStyle/>
          <a:p>
            <a:pPr eaLnBrk="1" fontAlgn="auto" hangingPunct="1">
              <a:spcAft>
                <a:spcPts val="0"/>
              </a:spcAft>
              <a:defRPr/>
            </a:pPr>
            <a:r>
              <a:rPr lang="en-IN" b="1"/>
              <a:t>Regulation no. 48</a:t>
            </a:r>
          </a:p>
        </p:txBody>
      </p:sp>
      <p:sp>
        <p:nvSpPr>
          <p:cNvPr id="78851" name="Content Placeholder 2">
            <a:extLst>
              <a:ext uri="{FF2B5EF4-FFF2-40B4-BE49-F238E27FC236}">
                <a16:creationId xmlns:a16="http://schemas.microsoft.com/office/drawing/2014/main" id="{821C0EEF-CDFF-3B4B-AF4B-463280E1E219}"/>
              </a:ext>
            </a:extLst>
          </p:cNvPr>
          <p:cNvSpPr>
            <a:spLocks noGrp="1"/>
          </p:cNvSpPr>
          <p:nvPr>
            <p:ph idx="1"/>
          </p:nvPr>
        </p:nvSpPr>
        <p:spPr>
          <a:xfrm>
            <a:off x="457200" y="1412875"/>
            <a:ext cx="8229600" cy="5256213"/>
          </a:xfrm>
        </p:spPr>
        <p:txBody>
          <a:bodyPr/>
          <a:lstStyle/>
          <a:p>
            <a:pPr marL="0" lvl="3" indent="0" eaLnBrk="1" hangingPunct="1">
              <a:buFont typeface="Wingdings 2" pitchFamily="2" charset="2"/>
              <a:buNone/>
            </a:pPr>
            <a:r>
              <a:rPr lang="en-IN" altLang="en-US" sz="2800" b="1"/>
              <a:t>Penalty for certain violation/breaches:</a:t>
            </a:r>
          </a:p>
          <a:p>
            <a:pPr marL="0" lvl="3" indent="0" eaLnBrk="1" hangingPunct="1">
              <a:buFont typeface="Wingdings 2" pitchFamily="2" charset="2"/>
              <a:buNone/>
            </a:pPr>
            <a:r>
              <a:rPr lang="en-IN" altLang="en-US" sz="2800"/>
              <a:t>For any violation of any regulations made under Insurance Act or IRDA Act the penalty may be imposed </a:t>
            </a:r>
          </a:p>
          <a:p>
            <a:pPr marL="0" lvl="3" indent="0" eaLnBrk="1" hangingPunct="1">
              <a:buFont typeface="Wingdings 2" pitchFamily="2" charset="2"/>
              <a:buNone/>
            </a:pPr>
            <a:r>
              <a:rPr lang="en-IN" altLang="en-US" sz="2800"/>
              <a:t>If aggrieved by the decision of the Authority may appeal to SAT </a:t>
            </a:r>
          </a:p>
          <a:p>
            <a:pPr marL="0" lvl="3" indent="0" eaLnBrk="1" hangingPunct="1">
              <a:buFont typeface="Wingdings 2" pitchFamily="2" charset="2"/>
              <a:buNone/>
            </a:pPr>
            <a:endParaRPr lang="en-IN" altLang="en-US" sz="2800"/>
          </a:p>
        </p:txBody>
      </p:sp>
      <p:sp>
        <p:nvSpPr>
          <p:cNvPr id="5" name="Footer Placeholder 4">
            <a:extLst>
              <a:ext uri="{FF2B5EF4-FFF2-40B4-BE49-F238E27FC236}">
                <a16:creationId xmlns:a16="http://schemas.microsoft.com/office/drawing/2014/main" id="{D3408E5E-B1C4-F342-9742-38C41A958BC9}"/>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CDFAAB71-9244-E14F-96E5-DDF56FDEE48E}"/>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221D50A-4AA3-F244-A13C-61AC6C13C100}" type="slidenum">
              <a:rPr lang="en-IN" altLang="en-US">
                <a:solidFill>
                  <a:srgbClr val="D38E27"/>
                </a:solidFill>
              </a:rPr>
              <a:pPr eaLnBrk="1" hangingPunct="1"/>
              <a:t>68</a:t>
            </a:fld>
            <a:endParaRPr lang="en-IN" altLang="en-US">
              <a:solidFill>
                <a:srgbClr val="D38E27"/>
              </a:solidFill>
            </a:endParaRPr>
          </a:p>
        </p:txBody>
      </p:sp>
    </p:spTree>
  </p:cSld>
  <p:clrMapOvr>
    <a:masterClrMapping/>
  </p:clrMapOvr>
  <p:transition>
    <p:dissolve/>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a:extLst>
              <a:ext uri="{FF2B5EF4-FFF2-40B4-BE49-F238E27FC236}">
                <a16:creationId xmlns:a16="http://schemas.microsoft.com/office/drawing/2014/main" id="{DF22186B-2377-7447-AC6E-E7EF42BA99B9}"/>
              </a:ext>
            </a:extLst>
          </p:cNvPr>
          <p:cNvSpPr>
            <a:spLocks noGrp="1"/>
          </p:cNvSpPr>
          <p:nvPr>
            <p:ph type="title"/>
          </p:nvPr>
        </p:nvSpPr>
        <p:spPr/>
        <p:txBody>
          <a:bodyPr/>
          <a:lstStyle/>
          <a:p>
            <a:pPr eaLnBrk="1" fontAlgn="auto" hangingPunct="1">
              <a:spcAft>
                <a:spcPts val="0"/>
              </a:spcAft>
              <a:defRPr/>
            </a:pPr>
            <a:r>
              <a:rPr lang="en-IN" b="1" dirty="0"/>
              <a:t>Regulation no. 49-1/2</a:t>
            </a:r>
          </a:p>
        </p:txBody>
      </p:sp>
      <p:sp>
        <p:nvSpPr>
          <p:cNvPr id="79875" name="Content Placeholder 2">
            <a:extLst>
              <a:ext uri="{FF2B5EF4-FFF2-40B4-BE49-F238E27FC236}">
                <a16:creationId xmlns:a16="http://schemas.microsoft.com/office/drawing/2014/main" id="{E35E3B85-993E-C74A-8C7A-6BB76D7F9790}"/>
              </a:ext>
            </a:extLst>
          </p:cNvPr>
          <p:cNvSpPr>
            <a:spLocks noGrp="1"/>
          </p:cNvSpPr>
          <p:nvPr>
            <p:ph idx="1"/>
          </p:nvPr>
        </p:nvSpPr>
        <p:spPr>
          <a:xfrm>
            <a:off x="457200" y="1412875"/>
            <a:ext cx="8229600" cy="5256213"/>
          </a:xfrm>
        </p:spPr>
        <p:txBody>
          <a:bodyPr/>
          <a:lstStyle/>
          <a:p>
            <a:pPr marL="0" lvl="3" indent="0" eaLnBrk="1" hangingPunct="1">
              <a:buFont typeface="Wingdings 2" pitchFamily="2" charset="2"/>
              <a:buNone/>
            </a:pPr>
            <a:r>
              <a:rPr lang="en-IN" altLang="en-US" sz="2800" b="1"/>
              <a:t>Suspension or Cancellation of Certificate of Registration with notice</a:t>
            </a:r>
          </a:p>
          <a:p>
            <a:pPr marL="0" lvl="3" indent="0" eaLnBrk="1" hangingPunct="1">
              <a:buFont typeface="Wingdings 2" pitchFamily="2" charset="2"/>
              <a:buNone/>
            </a:pPr>
            <a:r>
              <a:rPr lang="en-IN" altLang="en-US" sz="2800"/>
              <a:t>1, Fail to comply direction issued by Authority,</a:t>
            </a:r>
          </a:p>
          <a:p>
            <a:pPr marL="0" lvl="3" indent="0" eaLnBrk="1" hangingPunct="1">
              <a:buFont typeface="Wingdings 2" pitchFamily="2" charset="2"/>
              <a:buNone/>
            </a:pPr>
            <a:r>
              <a:rPr lang="en-IN" altLang="en-US" sz="2800"/>
              <a:t> 2, fail to resolve the complaints, </a:t>
            </a:r>
          </a:p>
          <a:p>
            <a:pPr marL="0" lvl="3" indent="0" eaLnBrk="1" hangingPunct="1">
              <a:buFont typeface="Wingdings 2" pitchFamily="2" charset="2"/>
              <a:buNone/>
            </a:pPr>
            <a:r>
              <a:rPr lang="en-IN" altLang="en-US" sz="2800"/>
              <a:t>3, do not cooperate with Inspection  team , etc  </a:t>
            </a:r>
          </a:p>
          <a:p>
            <a:pPr marL="0" lvl="3" indent="0" eaLnBrk="1" hangingPunct="1">
              <a:buFont typeface="Wingdings 2" pitchFamily="2" charset="2"/>
              <a:buNone/>
            </a:pPr>
            <a:r>
              <a:rPr lang="en-IN" altLang="en-US" sz="2800"/>
              <a:t>4, Violation of provisions of Act or regulations </a:t>
            </a:r>
          </a:p>
          <a:p>
            <a:pPr marL="0" lvl="3" indent="0" eaLnBrk="1" hangingPunct="1">
              <a:buFont typeface="Wingdings 2" pitchFamily="2" charset="2"/>
              <a:buNone/>
            </a:pPr>
            <a:r>
              <a:rPr lang="en-IN" altLang="en-US" sz="2800"/>
              <a:t>5, do not submit the periodic returns</a:t>
            </a:r>
          </a:p>
          <a:p>
            <a:pPr marL="0" lvl="3" indent="0" eaLnBrk="1" hangingPunct="1">
              <a:buFont typeface="Wingdings 2" pitchFamily="2" charset="2"/>
              <a:buNone/>
            </a:pPr>
            <a:r>
              <a:rPr lang="en-IN" altLang="en-US" sz="2800"/>
              <a:t>6, indulge in rebates  </a:t>
            </a:r>
          </a:p>
          <a:p>
            <a:pPr marL="0" lvl="3" indent="0" eaLnBrk="1" hangingPunct="1">
              <a:buFont typeface="Wingdings 2" pitchFamily="2" charset="2"/>
              <a:buNone/>
            </a:pPr>
            <a:r>
              <a:rPr lang="en-IN" altLang="en-US" sz="2800"/>
              <a:t>7,  misconduct of code of conduct </a:t>
            </a:r>
          </a:p>
          <a:p>
            <a:pPr marL="0" lvl="3" indent="0" eaLnBrk="1" hangingPunct="1">
              <a:buFont typeface="Wingdings 2" pitchFamily="2" charset="2"/>
              <a:buNone/>
            </a:pPr>
            <a:r>
              <a:rPr lang="en-IN" altLang="en-US" sz="2800"/>
              <a:t>8, fail to maintain capital. Net worth. PI. Deposit</a:t>
            </a:r>
          </a:p>
          <a:p>
            <a:pPr marL="0" lvl="3" indent="0" eaLnBrk="1" hangingPunct="1">
              <a:buFont typeface="Wingdings 2" pitchFamily="2" charset="2"/>
              <a:buNone/>
            </a:pPr>
            <a:r>
              <a:rPr lang="en-IN" altLang="en-US" sz="2800"/>
              <a:t> </a:t>
            </a:r>
          </a:p>
        </p:txBody>
      </p:sp>
      <p:sp>
        <p:nvSpPr>
          <p:cNvPr id="5" name="Footer Placeholder 4">
            <a:extLst>
              <a:ext uri="{FF2B5EF4-FFF2-40B4-BE49-F238E27FC236}">
                <a16:creationId xmlns:a16="http://schemas.microsoft.com/office/drawing/2014/main" id="{A977A314-64FC-1B44-A1F5-E7C31CED04B3}"/>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B2906D08-5293-D14F-BA1B-F08666770923}"/>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257E416-8BB3-2A4D-9B7C-F90861BA3A4C}" type="slidenum">
              <a:rPr lang="en-IN" altLang="en-US">
                <a:solidFill>
                  <a:srgbClr val="D38E27"/>
                </a:solidFill>
              </a:rPr>
              <a:pPr eaLnBrk="1" hangingPunct="1"/>
              <a:t>69</a:t>
            </a:fld>
            <a:endParaRPr lang="en-IN" altLang="en-US">
              <a:solidFill>
                <a:srgbClr val="D38E27"/>
              </a:solidFill>
            </a:endParaRPr>
          </a:p>
        </p:txBody>
      </p:sp>
    </p:spTree>
  </p:cSld>
  <p:clrMapOvr>
    <a:masterClrMapping/>
  </p:clrMapOvr>
  <p:transition>
    <p:pull dir="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F2E83BB6-093B-EE44-8D06-0982462F8DCA}"/>
              </a:ext>
            </a:extLst>
          </p:cNvPr>
          <p:cNvSpPr>
            <a:spLocks noGrp="1"/>
          </p:cNvSpPr>
          <p:nvPr>
            <p:ph type="title"/>
          </p:nvPr>
        </p:nvSpPr>
        <p:spPr/>
        <p:txBody>
          <a:bodyPr/>
          <a:lstStyle/>
          <a:p>
            <a:pPr eaLnBrk="1" fontAlgn="auto" hangingPunct="1">
              <a:spcAft>
                <a:spcPts val="0"/>
              </a:spcAft>
              <a:defRPr/>
            </a:pPr>
            <a:r>
              <a:rPr lang="en-IN"/>
              <a:t>Sequence of Annexure</a:t>
            </a:r>
          </a:p>
        </p:txBody>
      </p:sp>
      <p:graphicFrame>
        <p:nvGraphicFramePr>
          <p:cNvPr id="4" name="Content Placeholder 3">
            <a:extLst>
              <a:ext uri="{FF2B5EF4-FFF2-40B4-BE49-F238E27FC236}">
                <a16:creationId xmlns:a16="http://schemas.microsoft.com/office/drawing/2014/main" id="{D1DDEF00-15B5-0B4F-8365-14659676C955}"/>
              </a:ext>
            </a:extLst>
          </p:cNvPr>
          <p:cNvGraphicFramePr>
            <a:graphicFrameLocks noGrp="1"/>
          </p:cNvGraphicFramePr>
          <p:nvPr>
            <p:ph idx="1"/>
          </p:nvPr>
        </p:nvGraphicFramePr>
        <p:xfrm>
          <a:off x="457200" y="1123950"/>
          <a:ext cx="8147050" cy="4895849"/>
        </p:xfrm>
        <a:graphic>
          <a:graphicData uri="http://schemas.openxmlformats.org/drawingml/2006/table">
            <a:tbl>
              <a:tblPr firstRow="1" bandRow="1">
                <a:tableStyleId>{5C22544A-7EE6-4342-B048-85BDC9FD1C3A}</a:tableStyleId>
              </a:tblPr>
              <a:tblGrid>
                <a:gridCol w="1162444">
                  <a:extLst>
                    <a:ext uri="{9D8B030D-6E8A-4147-A177-3AD203B41FA5}">
                      <a16:colId xmlns:a16="http://schemas.microsoft.com/office/drawing/2014/main" val="20000"/>
                    </a:ext>
                  </a:extLst>
                </a:gridCol>
                <a:gridCol w="1512131">
                  <a:extLst>
                    <a:ext uri="{9D8B030D-6E8A-4147-A177-3AD203B41FA5}">
                      <a16:colId xmlns:a16="http://schemas.microsoft.com/office/drawing/2014/main" val="20001"/>
                    </a:ext>
                  </a:extLst>
                </a:gridCol>
                <a:gridCol w="4320375">
                  <a:extLst>
                    <a:ext uri="{9D8B030D-6E8A-4147-A177-3AD203B41FA5}">
                      <a16:colId xmlns:a16="http://schemas.microsoft.com/office/drawing/2014/main" val="20002"/>
                    </a:ext>
                  </a:extLst>
                </a:gridCol>
                <a:gridCol w="1152100">
                  <a:extLst>
                    <a:ext uri="{9D8B030D-6E8A-4147-A177-3AD203B41FA5}">
                      <a16:colId xmlns:a16="http://schemas.microsoft.com/office/drawing/2014/main" val="20003"/>
                    </a:ext>
                  </a:extLst>
                </a:gridCol>
              </a:tblGrid>
              <a:tr h="689399">
                <a:tc>
                  <a:txBody>
                    <a:bodyPr/>
                    <a:lstStyle/>
                    <a:p>
                      <a:pPr algn="ctr">
                        <a:lnSpc>
                          <a:spcPct val="115000"/>
                        </a:lnSpc>
                        <a:spcAft>
                          <a:spcPts val="0"/>
                        </a:spcAft>
                      </a:pPr>
                      <a:r>
                        <a:rPr lang="en-IN" sz="1800" b="1" dirty="0" err="1">
                          <a:latin typeface="Bookman Old Style"/>
                          <a:ea typeface="Calibri"/>
                          <a:cs typeface="Times New Roman"/>
                        </a:rPr>
                        <a:t>Sch</a:t>
                      </a:r>
                      <a:r>
                        <a:rPr lang="en-IN" sz="1800" b="1" dirty="0">
                          <a:latin typeface="Bookman Old Style"/>
                          <a:ea typeface="Calibri"/>
                          <a:cs typeface="Times New Roman"/>
                        </a:rPr>
                        <a:t> </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Form</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Contents</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Reg. no.</a:t>
                      </a:r>
                      <a:endParaRPr lang="en-IN" sz="1600" dirty="0">
                        <a:latin typeface="Calibri"/>
                        <a:ea typeface="Calibri"/>
                        <a:cs typeface="Times New Roman"/>
                      </a:endParaRPr>
                    </a:p>
                  </a:txBody>
                  <a:tcPr marL="68578" marR="68578" marT="0" marB="0"/>
                </a:tc>
                <a:extLst>
                  <a:ext uri="{0D108BD9-81ED-4DB2-BD59-A6C34878D82A}">
                    <a16:rowId xmlns:a16="http://schemas.microsoft.com/office/drawing/2014/main" val="10000"/>
                  </a:ext>
                </a:extLst>
              </a:tr>
              <a:tr h="780229">
                <a:tc>
                  <a:txBody>
                    <a:bodyPr/>
                    <a:lstStyle/>
                    <a:p>
                      <a:pPr algn="ctr">
                        <a:lnSpc>
                          <a:spcPct val="115000"/>
                        </a:lnSpc>
                        <a:spcAft>
                          <a:spcPts val="0"/>
                        </a:spcAft>
                      </a:pPr>
                      <a:r>
                        <a:rPr lang="en-IN" sz="1800" b="1" dirty="0">
                          <a:latin typeface="Bookman Old Style"/>
                          <a:ea typeface="Calibri"/>
                          <a:cs typeface="Times New Roman"/>
                        </a:rPr>
                        <a:t> II</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 R</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a:latin typeface="Bookman Old Style"/>
                          <a:ea typeface="Calibri"/>
                          <a:cs typeface="Times New Roman"/>
                        </a:rPr>
                        <a:t>Manner of calculation of equity capital held by Foreign investors </a:t>
                      </a:r>
                      <a:endParaRPr lang="en-IN" sz="1600">
                        <a:latin typeface="Calibri"/>
                        <a:ea typeface="Calibri"/>
                        <a:cs typeface="Times New Roman"/>
                      </a:endParaRPr>
                    </a:p>
                  </a:txBody>
                  <a:tcPr marL="68578" marR="68578" marT="0" marB="0"/>
                </a:tc>
                <a:tc>
                  <a:txBody>
                    <a:bodyPr/>
                    <a:lstStyle/>
                    <a:p>
                      <a:pPr algn="ctr">
                        <a:lnSpc>
                          <a:spcPct val="115000"/>
                        </a:lnSpc>
                        <a:spcAft>
                          <a:spcPts val="0"/>
                        </a:spcAft>
                      </a:pPr>
                      <a:endParaRPr lang="en-IN" sz="1600" dirty="0">
                        <a:latin typeface="Calibri"/>
                        <a:ea typeface="Calibri"/>
                        <a:cs typeface="Times New Roman"/>
                      </a:endParaRPr>
                    </a:p>
                    <a:p>
                      <a:pPr algn="ctr">
                        <a:lnSpc>
                          <a:spcPct val="115000"/>
                        </a:lnSpc>
                        <a:spcAft>
                          <a:spcPts val="0"/>
                        </a:spcAft>
                      </a:pPr>
                      <a:r>
                        <a:rPr lang="en-IN" sz="1800" b="1" dirty="0">
                          <a:latin typeface="Bookman Old Style"/>
                          <a:ea typeface="Calibri"/>
                          <a:cs typeface="Times New Roman"/>
                        </a:rPr>
                        <a:t>20(2)</a:t>
                      </a:r>
                      <a:endParaRPr lang="en-IN" sz="1600" dirty="0">
                        <a:latin typeface="Calibri"/>
                        <a:ea typeface="Calibri"/>
                        <a:cs typeface="Times New Roman"/>
                      </a:endParaRPr>
                    </a:p>
                  </a:txBody>
                  <a:tcPr marL="68578" marR="68578" marT="0" marB="0"/>
                </a:tc>
                <a:extLst>
                  <a:ext uri="{0D108BD9-81ED-4DB2-BD59-A6C34878D82A}">
                    <a16:rowId xmlns:a16="http://schemas.microsoft.com/office/drawing/2014/main" val="10001"/>
                  </a:ext>
                </a:extLst>
              </a:tr>
              <a:tr h="689399">
                <a:tc>
                  <a:txBody>
                    <a:bodyPr/>
                    <a:lstStyle/>
                    <a:p>
                      <a:pPr algn="ctr">
                        <a:lnSpc>
                          <a:spcPct val="115000"/>
                        </a:lnSpc>
                        <a:spcAft>
                          <a:spcPts val="0"/>
                        </a:spcAft>
                      </a:pPr>
                      <a:endParaRPr lang="en-IN" sz="160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S</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a:latin typeface="Bookman Old Style"/>
                          <a:ea typeface="Calibri"/>
                          <a:cs typeface="Times New Roman"/>
                        </a:rPr>
                        <a:t>Maintenance of Professional Indemnity Insurance  </a:t>
                      </a:r>
                      <a:endParaRPr lang="en-IN" sz="160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 24(1)</a:t>
                      </a:r>
                      <a:endParaRPr lang="en-IN" sz="1600" dirty="0">
                        <a:latin typeface="Calibri"/>
                        <a:ea typeface="Calibri"/>
                        <a:cs typeface="Times New Roman"/>
                      </a:endParaRPr>
                    </a:p>
                  </a:txBody>
                  <a:tcPr marL="68578" marR="68578" marT="0" marB="0"/>
                </a:tc>
                <a:extLst>
                  <a:ext uri="{0D108BD9-81ED-4DB2-BD59-A6C34878D82A}">
                    <a16:rowId xmlns:a16="http://schemas.microsoft.com/office/drawing/2014/main" val="10002"/>
                  </a:ext>
                </a:extLst>
              </a:tr>
              <a:tr h="781950">
                <a:tc>
                  <a:txBody>
                    <a:bodyPr/>
                    <a:lstStyle/>
                    <a:p>
                      <a:pPr algn="ctr">
                        <a:lnSpc>
                          <a:spcPct val="115000"/>
                        </a:lnSpc>
                        <a:spcAft>
                          <a:spcPts val="0"/>
                        </a:spcAft>
                      </a:pPr>
                      <a:endParaRPr lang="en-IN" sz="160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T</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a:latin typeface="Bookman Old Style"/>
                          <a:ea typeface="Calibri"/>
                          <a:cs typeface="Times New Roman"/>
                        </a:rPr>
                        <a:t>Transfer of shares </a:t>
                      </a:r>
                      <a:endParaRPr lang="en-IN" sz="160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25(2)</a:t>
                      </a:r>
                      <a:endParaRPr lang="en-IN" sz="1600" dirty="0">
                        <a:latin typeface="Calibri"/>
                        <a:ea typeface="Calibri"/>
                        <a:cs typeface="Times New Roman"/>
                      </a:endParaRPr>
                    </a:p>
                  </a:txBody>
                  <a:tcPr marL="68578" marR="68578" marT="0" marB="0"/>
                </a:tc>
                <a:extLst>
                  <a:ext uri="{0D108BD9-81ED-4DB2-BD59-A6C34878D82A}">
                    <a16:rowId xmlns:a16="http://schemas.microsoft.com/office/drawing/2014/main" val="10003"/>
                  </a:ext>
                </a:extLst>
              </a:tr>
              <a:tr h="781950">
                <a:tc>
                  <a:txBody>
                    <a:bodyPr/>
                    <a:lstStyle/>
                    <a:p>
                      <a:pPr algn="ctr">
                        <a:lnSpc>
                          <a:spcPct val="115000"/>
                        </a:lnSpc>
                        <a:spcAft>
                          <a:spcPts val="0"/>
                        </a:spcAft>
                      </a:pPr>
                      <a:endParaRPr lang="en-IN" sz="160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TA</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a:latin typeface="Bookman Old Style"/>
                          <a:ea typeface="Calibri"/>
                          <a:cs typeface="Times New Roman"/>
                        </a:rPr>
                        <a:t>Application seeking transfer of shares in Insurance Brokers</a:t>
                      </a:r>
                      <a:endParaRPr lang="en-IN" sz="160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 25(2)</a:t>
                      </a:r>
                      <a:endParaRPr lang="en-IN" sz="1600" dirty="0">
                        <a:latin typeface="Calibri"/>
                        <a:ea typeface="Calibri"/>
                        <a:cs typeface="Times New Roman"/>
                      </a:endParaRPr>
                    </a:p>
                  </a:txBody>
                  <a:tcPr marL="68578" marR="68578" marT="0" marB="0"/>
                </a:tc>
                <a:extLst>
                  <a:ext uri="{0D108BD9-81ED-4DB2-BD59-A6C34878D82A}">
                    <a16:rowId xmlns:a16="http://schemas.microsoft.com/office/drawing/2014/main" val="10004"/>
                  </a:ext>
                </a:extLst>
              </a:tr>
              <a:tr h="1172922">
                <a:tc>
                  <a:txBody>
                    <a:bodyPr/>
                    <a:lstStyle/>
                    <a:p>
                      <a:pPr algn="ctr">
                        <a:lnSpc>
                          <a:spcPct val="115000"/>
                        </a:lnSpc>
                        <a:spcAft>
                          <a:spcPts val="0"/>
                        </a:spcAft>
                      </a:pPr>
                      <a:endParaRPr lang="en-IN" sz="160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TB</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a:latin typeface="Bookman Old Style"/>
                          <a:ea typeface="Calibri"/>
                          <a:cs typeface="Times New Roman"/>
                        </a:rPr>
                        <a:t>Documents and the details of transferee </a:t>
                      </a:r>
                      <a:endParaRPr lang="en-IN" sz="160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 25(2)</a:t>
                      </a:r>
                      <a:endParaRPr lang="en-IN" sz="1600" dirty="0">
                        <a:latin typeface="Calibri"/>
                        <a:ea typeface="Calibri"/>
                        <a:cs typeface="Times New Roman"/>
                      </a:endParaRPr>
                    </a:p>
                  </a:txBody>
                  <a:tcPr marL="68578" marR="68578" marT="0" marB="0"/>
                </a:tc>
                <a:extLst>
                  <a:ext uri="{0D108BD9-81ED-4DB2-BD59-A6C34878D82A}">
                    <a16:rowId xmlns:a16="http://schemas.microsoft.com/office/drawing/2014/main" val="10005"/>
                  </a:ext>
                </a:extLst>
              </a:tr>
            </a:tbl>
          </a:graphicData>
        </a:graphic>
      </p:graphicFrame>
      <p:sp>
        <p:nvSpPr>
          <p:cNvPr id="6" name="Footer Placeholder 5">
            <a:extLst>
              <a:ext uri="{FF2B5EF4-FFF2-40B4-BE49-F238E27FC236}">
                <a16:creationId xmlns:a16="http://schemas.microsoft.com/office/drawing/2014/main" id="{F5BC20EC-794F-4742-AC45-2A390683A4E5}"/>
              </a:ext>
            </a:extLst>
          </p:cNvPr>
          <p:cNvSpPr>
            <a:spLocks noGrp="1"/>
          </p:cNvSpPr>
          <p:nvPr>
            <p:ph type="ftr" sz="quarter" idx="11"/>
          </p:nvPr>
        </p:nvSpPr>
        <p:spPr/>
        <p:txBody>
          <a:bodyPr/>
          <a:lstStyle/>
          <a:p>
            <a:pPr>
              <a:defRPr/>
            </a:pPr>
            <a:r>
              <a:rPr lang="en-IN"/>
              <a:t>CMA Sudhir Kumar Jain                          VP &amp; Director IBAI</a:t>
            </a:r>
          </a:p>
        </p:txBody>
      </p:sp>
      <p:sp>
        <p:nvSpPr>
          <p:cNvPr id="5" name="Slide Number Placeholder 4">
            <a:extLst>
              <a:ext uri="{FF2B5EF4-FFF2-40B4-BE49-F238E27FC236}">
                <a16:creationId xmlns:a16="http://schemas.microsoft.com/office/drawing/2014/main" id="{27E74AF2-96D6-8048-8E8B-BDB3BAD3B200}"/>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853D78D-48FA-A34D-888D-F26424A22B9E}" type="slidenum">
              <a:rPr lang="en-IN" altLang="en-US">
                <a:solidFill>
                  <a:srgbClr val="D38E27"/>
                </a:solidFill>
              </a:rPr>
              <a:pPr eaLnBrk="1" hangingPunct="1"/>
              <a:t>7</a:t>
            </a:fld>
            <a:endParaRPr lang="en-IN" altLang="en-US">
              <a:solidFill>
                <a:srgbClr val="D38E27"/>
              </a:solidFill>
            </a:endParaRPr>
          </a:p>
        </p:txBody>
      </p:sp>
    </p:spTree>
  </p:cSld>
  <p:clrMapOvr>
    <a:masterClrMapping/>
  </p:clrMapOvr>
  <p:transition>
    <p:pull dir="d"/>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a:extLst>
              <a:ext uri="{FF2B5EF4-FFF2-40B4-BE49-F238E27FC236}">
                <a16:creationId xmlns:a16="http://schemas.microsoft.com/office/drawing/2014/main" id="{C668C505-C88E-354E-8E5E-A6888590EE4F}"/>
              </a:ext>
            </a:extLst>
          </p:cNvPr>
          <p:cNvSpPr>
            <a:spLocks noGrp="1"/>
          </p:cNvSpPr>
          <p:nvPr>
            <p:ph type="title"/>
          </p:nvPr>
        </p:nvSpPr>
        <p:spPr/>
        <p:txBody>
          <a:bodyPr/>
          <a:lstStyle/>
          <a:p>
            <a:pPr eaLnBrk="1" fontAlgn="auto" hangingPunct="1">
              <a:spcAft>
                <a:spcPts val="0"/>
              </a:spcAft>
              <a:defRPr/>
            </a:pPr>
            <a:r>
              <a:rPr lang="en-IN" b="1" dirty="0"/>
              <a:t>Regulation no. 49-2/2</a:t>
            </a:r>
          </a:p>
        </p:txBody>
      </p:sp>
      <p:sp>
        <p:nvSpPr>
          <p:cNvPr id="80899" name="Content Placeholder 2">
            <a:extLst>
              <a:ext uri="{FF2B5EF4-FFF2-40B4-BE49-F238E27FC236}">
                <a16:creationId xmlns:a16="http://schemas.microsoft.com/office/drawing/2014/main" id="{F536C0E1-C665-C24E-8981-8998964BE6BA}"/>
              </a:ext>
            </a:extLst>
          </p:cNvPr>
          <p:cNvSpPr>
            <a:spLocks noGrp="1"/>
          </p:cNvSpPr>
          <p:nvPr>
            <p:ph idx="1"/>
          </p:nvPr>
        </p:nvSpPr>
        <p:spPr>
          <a:xfrm>
            <a:off x="457200" y="1412875"/>
            <a:ext cx="8229600" cy="5256213"/>
          </a:xfrm>
        </p:spPr>
        <p:txBody>
          <a:bodyPr/>
          <a:lstStyle/>
          <a:p>
            <a:pPr marL="0" lvl="3" indent="0" eaLnBrk="1" hangingPunct="1">
              <a:buFont typeface="Wingdings 2" pitchFamily="2" charset="2"/>
              <a:buNone/>
            </a:pPr>
            <a:r>
              <a:rPr lang="en-IN" altLang="en-US" sz="2800" b="1"/>
              <a:t>Suspension or Cancellation of Certificate of Registration with notice</a:t>
            </a:r>
          </a:p>
          <a:p>
            <a:pPr marL="0" lvl="3" indent="0" eaLnBrk="1" hangingPunct="1">
              <a:buFont typeface="Wingdings 2" pitchFamily="2" charset="2"/>
              <a:buNone/>
            </a:pPr>
            <a:r>
              <a:rPr lang="en-IN" altLang="en-US" sz="2800"/>
              <a:t>9, fail to pay fees or penalty </a:t>
            </a:r>
          </a:p>
          <a:p>
            <a:pPr marL="0" lvl="3" indent="0" eaLnBrk="1" hangingPunct="1">
              <a:buFont typeface="Wingdings 2" pitchFamily="2" charset="2"/>
              <a:buNone/>
            </a:pPr>
            <a:r>
              <a:rPr lang="en-IN" altLang="en-US" sz="2800"/>
              <a:t>10, violate the conditions of COR</a:t>
            </a:r>
          </a:p>
          <a:p>
            <a:pPr marL="0" lvl="3" indent="0" eaLnBrk="1" hangingPunct="1">
              <a:buFont typeface="Wingdings 2" pitchFamily="2" charset="2"/>
              <a:buNone/>
            </a:pPr>
            <a:r>
              <a:rPr lang="en-IN" altLang="en-US" sz="2800"/>
              <a:t>11, undertakes multi-level marketing</a:t>
            </a:r>
          </a:p>
          <a:p>
            <a:pPr marL="0" lvl="3" indent="0" eaLnBrk="1" hangingPunct="1">
              <a:buFont typeface="Wingdings 2" pitchFamily="2" charset="2"/>
              <a:buNone/>
            </a:pPr>
            <a:r>
              <a:rPr lang="en-IN" altLang="en-US" sz="2800"/>
              <a:t>12, diversion of funds</a:t>
            </a:r>
          </a:p>
          <a:p>
            <a:pPr marL="0" lvl="3" indent="0" eaLnBrk="1" hangingPunct="1">
              <a:buFont typeface="Wingdings 2" pitchFamily="2" charset="2"/>
              <a:buNone/>
            </a:pPr>
            <a:r>
              <a:rPr lang="en-IN" altLang="en-US" sz="2800"/>
              <a:t>13, PO without with out training </a:t>
            </a:r>
          </a:p>
        </p:txBody>
      </p:sp>
      <p:sp>
        <p:nvSpPr>
          <p:cNvPr id="5" name="Footer Placeholder 4">
            <a:extLst>
              <a:ext uri="{FF2B5EF4-FFF2-40B4-BE49-F238E27FC236}">
                <a16:creationId xmlns:a16="http://schemas.microsoft.com/office/drawing/2014/main" id="{3D3F77DD-8321-094D-83C7-BF5B88F05C4E}"/>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F0B3EF81-C491-004C-AE23-AF823E8B9151}"/>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C3188B0-7A43-364A-BB28-235FB45B42D1}" type="slidenum">
              <a:rPr lang="en-IN" altLang="en-US">
                <a:solidFill>
                  <a:srgbClr val="D38E27"/>
                </a:solidFill>
              </a:rPr>
              <a:pPr eaLnBrk="1" hangingPunct="1"/>
              <a:t>70</a:t>
            </a:fld>
            <a:endParaRPr lang="en-IN" altLang="en-US">
              <a:solidFill>
                <a:srgbClr val="D38E27"/>
              </a:solidFill>
            </a:endParaRPr>
          </a:p>
        </p:txBody>
      </p:sp>
    </p:spTree>
  </p:cSld>
  <p:clrMapOvr>
    <a:masterClrMapping/>
  </p:clrMapOvr>
  <p:transition>
    <p:pull dir="rd"/>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a:extLst>
              <a:ext uri="{FF2B5EF4-FFF2-40B4-BE49-F238E27FC236}">
                <a16:creationId xmlns:a16="http://schemas.microsoft.com/office/drawing/2014/main" id="{4BE81954-6991-194A-A93D-CDB24C272517}"/>
              </a:ext>
            </a:extLst>
          </p:cNvPr>
          <p:cNvSpPr>
            <a:spLocks noGrp="1"/>
          </p:cNvSpPr>
          <p:nvPr>
            <p:ph type="title"/>
          </p:nvPr>
        </p:nvSpPr>
        <p:spPr/>
        <p:txBody>
          <a:bodyPr/>
          <a:lstStyle/>
          <a:p>
            <a:pPr eaLnBrk="1" fontAlgn="auto" hangingPunct="1">
              <a:spcAft>
                <a:spcPts val="0"/>
              </a:spcAft>
              <a:defRPr/>
            </a:pPr>
            <a:r>
              <a:rPr lang="en-IN" b="1"/>
              <a:t>Regulation no. 50</a:t>
            </a:r>
          </a:p>
        </p:txBody>
      </p:sp>
      <p:sp>
        <p:nvSpPr>
          <p:cNvPr id="81923" name="Content Placeholder 2">
            <a:extLst>
              <a:ext uri="{FF2B5EF4-FFF2-40B4-BE49-F238E27FC236}">
                <a16:creationId xmlns:a16="http://schemas.microsoft.com/office/drawing/2014/main" id="{C7EF124F-33CA-DA45-83A1-B6D8E2E0F442}"/>
              </a:ext>
            </a:extLst>
          </p:cNvPr>
          <p:cNvSpPr>
            <a:spLocks noGrp="1"/>
          </p:cNvSpPr>
          <p:nvPr>
            <p:ph idx="1"/>
          </p:nvPr>
        </p:nvSpPr>
        <p:spPr>
          <a:xfrm>
            <a:off x="457200" y="1412875"/>
            <a:ext cx="8229600" cy="5256213"/>
          </a:xfrm>
        </p:spPr>
        <p:txBody>
          <a:bodyPr/>
          <a:lstStyle/>
          <a:p>
            <a:pPr marL="0" lvl="3" indent="0" eaLnBrk="1" hangingPunct="1">
              <a:buFont typeface="Wingdings 2" pitchFamily="2" charset="2"/>
              <a:buNone/>
            </a:pPr>
            <a:r>
              <a:rPr lang="en-IN" altLang="en-US" sz="2800" b="1"/>
              <a:t>Suspension or Cancellation of Certificate of Registration without notice</a:t>
            </a:r>
          </a:p>
          <a:p>
            <a:pPr marL="0" lvl="3" indent="0" eaLnBrk="1" hangingPunct="1">
              <a:buFont typeface="Wingdings 2" pitchFamily="2" charset="2"/>
              <a:buNone/>
            </a:pPr>
            <a:r>
              <a:rPr lang="en-IN" altLang="en-US" sz="2800"/>
              <a:t>1, Fraud, </a:t>
            </a:r>
          </a:p>
          <a:p>
            <a:pPr marL="0" lvl="3" indent="0" eaLnBrk="1" hangingPunct="1">
              <a:buFont typeface="Wingdings 2" pitchFamily="2" charset="2"/>
              <a:buNone/>
            </a:pPr>
            <a:r>
              <a:rPr lang="en-IN" altLang="en-US" sz="2800"/>
              <a:t>2, criminal offense , </a:t>
            </a:r>
          </a:p>
          <a:p>
            <a:pPr marL="0" lvl="3" indent="0" eaLnBrk="1" hangingPunct="1">
              <a:buFont typeface="Wingdings 2" pitchFamily="2" charset="2"/>
              <a:buNone/>
            </a:pPr>
            <a:r>
              <a:rPr lang="en-IN" altLang="en-US" sz="2800"/>
              <a:t>3, business not commenced within 6 months </a:t>
            </a:r>
          </a:p>
          <a:p>
            <a:pPr marL="0" lvl="3" indent="0" eaLnBrk="1" hangingPunct="1">
              <a:buFont typeface="Wingdings 2" pitchFamily="2" charset="2"/>
              <a:buNone/>
            </a:pPr>
            <a:r>
              <a:rPr lang="en-IN" altLang="en-US" sz="2800"/>
              <a:t> </a:t>
            </a:r>
          </a:p>
        </p:txBody>
      </p:sp>
      <p:sp>
        <p:nvSpPr>
          <p:cNvPr id="5" name="Footer Placeholder 4">
            <a:extLst>
              <a:ext uri="{FF2B5EF4-FFF2-40B4-BE49-F238E27FC236}">
                <a16:creationId xmlns:a16="http://schemas.microsoft.com/office/drawing/2014/main" id="{DEC9611B-BC85-0441-85A0-B525A3E1B08E}"/>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E0B45264-8496-7340-AEFB-47DAEFB6D014}"/>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7E28441-A944-0E4D-B037-F824931D0878}" type="slidenum">
              <a:rPr lang="en-IN" altLang="en-US">
                <a:solidFill>
                  <a:srgbClr val="D38E27"/>
                </a:solidFill>
              </a:rPr>
              <a:pPr eaLnBrk="1" hangingPunct="1"/>
              <a:t>71</a:t>
            </a:fld>
            <a:endParaRPr lang="en-IN" altLang="en-US">
              <a:solidFill>
                <a:srgbClr val="D38E27"/>
              </a:solidFill>
            </a:endParaRPr>
          </a:p>
        </p:txBody>
      </p:sp>
    </p:spTree>
  </p:cSld>
  <p:clrMapOvr>
    <a:masterClrMapping/>
  </p:clrMapOvr>
  <p:transition>
    <p:pull dir="lu"/>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a:extLst>
              <a:ext uri="{FF2B5EF4-FFF2-40B4-BE49-F238E27FC236}">
                <a16:creationId xmlns:a16="http://schemas.microsoft.com/office/drawing/2014/main" id="{8746BD23-E437-9347-95C5-BEDE467E8D78}"/>
              </a:ext>
            </a:extLst>
          </p:cNvPr>
          <p:cNvSpPr>
            <a:spLocks noGrp="1"/>
          </p:cNvSpPr>
          <p:nvPr>
            <p:ph type="title"/>
          </p:nvPr>
        </p:nvSpPr>
        <p:spPr/>
        <p:txBody>
          <a:bodyPr/>
          <a:lstStyle/>
          <a:p>
            <a:pPr eaLnBrk="1" fontAlgn="auto" hangingPunct="1">
              <a:spcAft>
                <a:spcPts val="0"/>
              </a:spcAft>
              <a:defRPr/>
            </a:pPr>
            <a:r>
              <a:rPr lang="en-IN" b="1"/>
              <a:t>Regulation no. 51</a:t>
            </a:r>
          </a:p>
        </p:txBody>
      </p:sp>
      <p:sp>
        <p:nvSpPr>
          <p:cNvPr id="82947" name="Content Placeholder 2">
            <a:extLst>
              <a:ext uri="{FF2B5EF4-FFF2-40B4-BE49-F238E27FC236}">
                <a16:creationId xmlns:a16="http://schemas.microsoft.com/office/drawing/2014/main" id="{B78AFB12-354F-6C4D-B1AB-3BC474AE368B}"/>
              </a:ext>
            </a:extLst>
          </p:cNvPr>
          <p:cNvSpPr>
            <a:spLocks noGrp="1"/>
          </p:cNvSpPr>
          <p:nvPr>
            <p:ph idx="1"/>
          </p:nvPr>
        </p:nvSpPr>
        <p:spPr>
          <a:xfrm>
            <a:off x="457200" y="1412875"/>
            <a:ext cx="8229600" cy="5256213"/>
          </a:xfrm>
        </p:spPr>
        <p:txBody>
          <a:bodyPr/>
          <a:lstStyle/>
          <a:p>
            <a:pPr marL="0" lvl="3" indent="0" eaLnBrk="1" hangingPunct="1">
              <a:buFont typeface="Wingdings 2" pitchFamily="2" charset="2"/>
              <a:buNone/>
            </a:pPr>
            <a:endParaRPr lang="en-IN" altLang="en-US" sz="2800" b="1"/>
          </a:p>
          <a:p>
            <a:pPr marL="0" lvl="3" indent="0" eaLnBrk="1" hangingPunct="1">
              <a:buFont typeface="Wingdings 2" pitchFamily="2" charset="2"/>
              <a:buNone/>
            </a:pPr>
            <a:endParaRPr lang="en-IN" altLang="en-US" sz="2800" b="1"/>
          </a:p>
          <a:p>
            <a:pPr marL="0" lvl="3" indent="0" eaLnBrk="1" hangingPunct="1">
              <a:buFont typeface="Wingdings 2" pitchFamily="2" charset="2"/>
              <a:buNone/>
            </a:pPr>
            <a:endParaRPr lang="en-IN" altLang="en-US" sz="2800" b="1"/>
          </a:p>
          <a:p>
            <a:pPr marL="0" lvl="3" indent="0" eaLnBrk="1" hangingPunct="1">
              <a:buFont typeface="Wingdings 2" pitchFamily="2" charset="2"/>
              <a:buNone/>
            </a:pPr>
            <a:endParaRPr lang="en-IN" altLang="en-US" sz="2800" b="1"/>
          </a:p>
        </p:txBody>
      </p:sp>
      <p:sp>
        <p:nvSpPr>
          <p:cNvPr id="5" name="Footer Placeholder 4">
            <a:extLst>
              <a:ext uri="{FF2B5EF4-FFF2-40B4-BE49-F238E27FC236}">
                <a16:creationId xmlns:a16="http://schemas.microsoft.com/office/drawing/2014/main" id="{637C1164-DB52-5441-BA3E-28F647AEF0AD}"/>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DDE14DA2-0E1E-B243-BEA5-A3151F5441CF}"/>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76B5B35-8473-5B4A-B682-ED3395277B9B}" type="slidenum">
              <a:rPr lang="en-IN" altLang="en-US">
                <a:solidFill>
                  <a:srgbClr val="D38E27"/>
                </a:solidFill>
              </a:rPr>
              <a:pPr eaLnBrk="1" hangingPunct="1"/>
              <a:t>72</a:t>
            </a:fld>
            <a:endParaRPr lang="en-IN" altLang="en-US">
              <a:solidFill>
                <a:srgbClr val="D38E27"/>
              </a:solidFill>
            </a:endParaRPr>
          </a:p>
        </p:txBody>
      </p:sp>
      <p:graphicFrame>
        <p:nvGraphicFramePr>
          <p:cNvPr id="6" name="Table 5">
            <a:extLst>
              <a:ext uri="{FF2B5EF4-FFF2-40B4-BE49-F238E27FC236}">
                <a16:creationId xmlns:a16="http://schemas.microsoft.com/office/drawing/2014/main" id="{AD39750B-034F-F14E-85F7-7F1018893D5C}"/>
              </a:ext>
            </a:extLst>
          </p:cNvPr>
          <p:cNvGraphicFramePr>
            <a:graphicFrameLocks noGrp="1"/>
          </p:cNvGraphicFramePr>
          <p:nvPr/>
        </p:nvGraphicFramePr>
        <p:xfrm>
          <a:off x="539750" y="1397000"/>
          <a:ext cx="7848600" cy="4861053"/>
        </p:xfrm>
        <a:graphic>
          <a:graphicData uri="http://schemas.openxmlformats.org/drawingml/2006/table">
            <a:tbl>
              <a:tblPr firstRow="1" bandRow="1">
                <a:tableStyleId>{5C22544A-7EE6-4342-B048-85BDC9FD1C3A}</a:tableStyleId>
              </a:tblPr>
              <a:tblGrid>
                <a:gridCol w="1277122">
                  <a:extLst>
                    <a:ext uri="{9D8B030D-6E8A-4147-A177-3AD203B41FA5}">
                      <a16:colId xmlns:a16="http://schemas.microsoft.com/office/drawing/2014/main" val="20000"/>
                    </a:ext>
                  </a:extLst>
                </a:gridCol>
                <a:gridCol w="6571478">
                  <a:extLst>
                    <a:ext uri="{9D8B030D-6E8A-4147-A177-3AD203B41FA5}">
                      <a16:colId xmlns:a16="http://schemas.microsoft.com/office/drawing/2014/main" val="20001"/>
                    </a:ext>
                  </a:extLst>
                </a:gridCol>
              </a:tblGrid>
              <a:tr h="365741">
                <a:tc>
                  <a:txBody>
                    <a:bodyPr/>
                    <a:lstStyle/>
                    <a:p>
                      <a:r>
                        <a:rPr lang="en-IN" sz="1800" dirty="0"/>
                        <a:t>Regulation </a:t>
                      </a:r>
                    </a:p>
                  </a:txBody>
                  <a:tcPr marL="91437" marR="91437" marT="45718" marB="45718"/>
                </a:tc>
                <a:tc>
                  <a:txBody>
                    <a:bodyPr/>
                    <a:lstStyle/>
                    <a:p>
                      <a:r>
                        <a:rPr lang="en-IN" sz="1800" dirty="0"/>
                        <a:t>Particulars</a:t>
                      </a:r>
                    </a:p>
                  </a:txBody>
                  <a:tcPr marL="91437" marR="91437" marT="45718" marB="45718"/>
                </a:tc>
                <a:extLst>
                  <a:ext uri="{0D108BD9-81ED-4DB2-BD59-A6C34878D82A}">
                    <a16:rowId xmlns:a16="http://schemas.microsoft.com/office/drawing/2014/main" val="10000"/>
                  </a:ext>
                </a:extLst>
              </a:tr>
              <a:tr h="822918">
                <a:tc>
                  <a:txBody>
                    <a:bodyPr/>
                    <a:lstStyle/>
                    <a:p>
                      <a:r>
                        <a:rPr lang="en-IN" sz="2400" b="1" dirty="0"/>
                        <a:t>51</a:t>
                      </a:r>
                    </a:p>
                  </a:txBody>
                  <a:tcPr marL="91437" marR="91437" marT="45718" marB="45718"/>
                </a:tc>
                <a:tc>
                  <a:txBody>
                    <a:bodyPr/>
                    <a:lstStyle/>
                    <a:p>
                      <a:pPr marL="0" marR="0" lvl="3" indent="0" algn="l" defTabSz="914400" rtl="0" eaLnBrk="1" fontAlgn="auto" latinLnBrk="0" hangingPunct="1">
                        <a:lnSpc>
                          <a:spcPct val="100000"/>
                        </a:lnSpc>
                        <a:spcBef>
                          <a:spcPts val="0"/>
                        </a:spcBef>
                        <a:spcAft>
                          <a:spcPts val="0"/>
                        </a:spcAft>
                        <a:buClrTx/>
                        <a:buSzTx/>
                        <a:buFontTx/>
                        <a:buNone/>
                        <a:tabLst/>
                        <a:defRPr/>
                      </a:pPr>
                      <a:r>
                        <a:rPr lang="en-IN" sz="2400" b="1" dirty="0"/>
                        <a:t>Publication of Order of suspension</a:t>
                      </a:r>
                    </a:p>
                    <a:p>
                      <a:endParaRPr lang="en-IN" sz="2400" b="1" dirty="0"/>
                    </a:p>
                  </a:txBody>
                  <a:tcPr marL="91437" marR="91437" marT="45718" marB="45718"/>
                </a:tc>
                <a:extLst>
                  <a:ext uri="{0D108BD9-81ED-4DB2-BD59-A6C34878D82A}">
                    <a16:rowId xmlns:a16="http://schemas.microsoft.com/office/drawing/2014/main" val="10001"/>
                  </a:ext>
                </a:extLst>
              </a:tr>
              <a:tr h="878768">
                <a:tc>
                  <a:txBody>
                    <a:bodyPr/>
                    <a:lstStyle/>
                    <a:p>
                      <a:r>
                        <a:rPr lang="en-IN" sz="2400" b="1" dirty="0"/>
                        <a:t>52</a:t>
                      </a:r>
                    </a:p>
                  </a:txBody>
                  <a:tcPr marL="91437" marR="91437" marT="45718" marB="45718"/>
                </a:tc>
                <a:tc>
                  <a:txBody>
                    <a:bodyPr/>
                    <a:lstStyle/>
                    <a:p>
                      <a:pPr marL="0" marR="0" lvl="3" indent="0" algn="l" defTabSz="914400" rtl="0" eaLnBrk="1" fontAlgn="auto" latinLnBrk="0" hangingPunct="1">
                        <a:lnSpc>
                          <a:spcPct val="100000"/>
                        </a:lnSpc>
                        <a:spcBef>
                          <a:spcPts val="0"/>
                        </a:spcBef>
                        <a:spcAft>
                          <a:spcPts val="0"/>
                        </a:spcAft>
                        <a:buClrTx/>
                        <a:buSzTx/>
                        <a:buFontTx/>
                        <a:buNone/>
                        <a:tabLst/>
                        <a:defRPr/>
                      </a:pPr>
                      <a:r>
                        <a:rPr lang="en-IN" sz="2400" b="1" dirty="0"/>
                        <a:t>Manner of Holding of enquiry after suspension of certificate of Registration of the Insurance Broker</a:t>
                      </a:r>
                    </a:p>
                  </a:txBody>
                  <a:tcPr marL="91437" marR="91437" marT="45718" marB="45718"/>
                </a:tc>
                <a:extLst>
                  <a:ext uri="{0D108BD9-81ED-4DB2-BD59-A6C34878D82A}">
                    <a16:rowId xmlns:a16="http://schemas.microsoft.com/office/drawing/2014/main" val="10002"/>
                  </a:ext>
                </a:extLst>
              </a:tr>
              <a:tr h="822918">
                <a:tc>
                  <a:txBody>
                    <a:bodyPr/>
                    <a:lstStyle/>
                    <a:p>
                      <a:r>
                        <a:rPr lang="en-IN" sz="2400" b="1" dirty="0"/>
                        <a:t>53</a:t>
                      </a:r>
                    </a:p>
                  </a:txBody>
                  <a:tcPr marL="91437" marR="91437" marT="45718" marB="45718"/>
                </a:tc>
                <a:tc>
                  <a:txBody>
                    <a:bodyPr/>
                    <a:lstStyle/>
                    <a:p>
                      <a:r>
                        <a:rPr lang="en-IN" sz="2400" b="1" dirty="0"/>
                        <a:t>Action to be taken after receipt  of the enquiry report</a:t>
                      </a:r>
                    </a:p>
                  </a:txBody>
                  <a:tcPr marL="91437" marR="91437" marT="45718" marB="45718"/>
                </a:tc>
                <a:extLst>
                  <a:ext uri="{0D108BD9-81ED-4DB2-BD59-A6C34878D82A}">
                    <a16:rowId xmlns:a16="http://schemas.microsoft.com/office/drawing/2014/main" val="10003"/>
                  </a:ext>
                </a:extLst>
              </a:tr>
              <a:tr h="822918">
                <a:tc>
                  <a:txBody>
                    <a:bodyPr/>
                    <a:lstStyle/>
                    <a:p>
                      <a:r>
                        <a:rPr lang="en-IN" sz="2400" b="1" dirty="0"/>
                        <a:t>54</a:t>
                      </a:r>
                    </a:p>
                  </a:txBody>
                  <a:tcPr marL="91437" marR="91437" marT="45718" marB="45718"/>
                </a:tc>
                <a:tc>
                  <a:txBody>
                    <a:bodyPr/>
                    <a:lstStyle/>
                    <a:p>
                      <a:pPr marL="0" marR="0" lvl="3" indent="0" algn="l" defTabSz="914400" rtl="0" eaLnBrk="1" fontAlgn="auto" latinLnBrk="0" hangingPunct="1">
                        <a:lnSpc>
                          <a:spcPct val="100000"/>
                        </a:lnSpc>
                        <a:spcBef>
                          <a:spcPts val="0"/>
                        </a:spcBef>
                        <a:spcAft>
                          <a:spcPts val="0"/>
                        </a:spcAft>
                        <a:buClrTx/>
                        <a:buSzTx/>
                        <a:buFontTx/>
                        <a:buNone/>
                        <a:tabLst/>
                        <a:defRPr/>
                      </a:pPr>
                      <a:r>
                        <a:rPr lang="en-IN" sz="2400" b="1" dirty="0"/>
                        <a:t>Procedure for  cancellation of certificate of Registration</a:t>
                      </a:r>
                    </a:p>
                  </a:txBody>
                  <a:tcPr marL="91437" marR="91437" marT="45718" marB="45718"/>
                </a:tc>
                <a:extLst>
                  <a:ext uri="{0D108BD9-81ED-4DB2-BD59-A6C34878D82A}">
                    <a16:rowId xmlns:a16="http://schemas.microsoft.com/office/drawing/2014/main" val="10004"/>
                  </a:ext>
                </a:extLst>
              </a:tr>
              <a:tr h="1147661">
                <a:tc>
                  <a:txBody>
                    <a:bodyPr/>
                    <a:lstStyle/>
                    <a:p>
                      <a:r>
                        <a:rPr lang="en-IN" sz="2400" b="1" dirty="0"/>
                        <a:t>55</a:t>
                      </a:r>
                    </a:p>
                  </a:txBody>
                  <a:tcPr marL="91437" marR="91437" marT="45718" marB="45718"/>
                </a:tc>
                <a:tc>
                  <a:txBody>
                    <a:bodyPr/>
                    <a:lstStyle/>
                    <a:p>
                      <a:pPr marL="0" marR="0" lvl="3" indent="0" algn="l" defTabSz="914400" rtl="0" eaLnBrk="1" fontAlgn="auto" latinLnBrk="0" hangingPunct="1">
                        <a:lnSpc>
                          <a:spcPct val="100000"/>
                        </a:lnSpc>
                        <a:spcBef>
                          <a:spcPts val="0"/>
                        </a:spcBef>
                        <a:spcAft>
                          <a:spcPts val="0"/>
                        </a:spcAft>
                        <a:buClrTx/>
                        <a:buSzTx/>
                        <a:buFontTx/>
                        <a:buNone/>
                        <a:tabLst/>
                        <a:defRPr/>
                      </a:pPr>
                      <a:r>
                        <a:rPr lang="en-IN" sz="2400" b="1" dirty="0"/>
                        <a:t>Publication of order on cancellation of certificate of Registration</a:t>
                      </a:r>
                    </a:p>
                  </a:txBody>
                  <a:tcPr marL="91437" marR="91437" marT="45718" marB="45718"/>
                </a:tc>
                <a:extLst>
                  <a:ext uri="{0D108BD9-81ED-4DB2-BD59-A6C34878D82A}">
                    <a16:rowId xmlns:a16="http://schemas.microsoft.com/office/drawing/2014/main" val="10005"/>
                  </a:ext>
                </a:extLst>
              </a:tr>
            </a:tbl>
          </a:graphicData>
        </a:graphic>
      </p:graphicFrame>
    </p:spTree>
  </p:cSld>
  <p:clrMapOvr>
    <a:masterClrMapping/>
  </p:clrMapOvr>
  <p:transition>
    <p:dissolve/>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a:extLst>
              <a:ext uri="{FF2B5EF4-FFF2-40B4-BE49-F238E27FC236}">
                <a16:creationId xmlns:a16="http://schemas.microsoft.com/office/drawing/2014/main" id="{EA825CD8-C12C-864E-9F86-A994D3322849}"/>
              </a:ext>
            </a:extLst>
          </p:cNvPr>
          <p:cNvSpPr>
            <a:spLocks noGrp="1"/>
          </p:cNvSpPr>
          <p:nvPr>
            <p:ph type="title"/>
          </p:nvPr>
        </p:nvSpPr>
        <p:spPr/>
        <p:txBody>
          <a:bodyPr/>
          <a:lstStyle/>
          <a:p>
            <a:pPr eaLnBrk="1" fontAlgn="auto" hangingPunct="1">
              <a:spcAft>
                <a:spcPts val="0"/>
              </a:spcAft>
              <a:defRPr/>
            </a:pPr>
            <a:r>
              <a:rPr lang="en-IN" b="1"/>
              <a:t>Regulation no. 56</a:t>
            </a:r>
          </a:p>
        </p:txBody>
      </p:sp>
      <p:sp>
        <p:nvSpPr>
          <p:cNvPr id="83971" name="Content Placeholder 2">
            <a:extLst>
              <a:ext uri="{FF2B5EF4-FFF2-40B4-BE49-F238E27FC236}">
                <a16:creationId xmlns:a16="http://schemas.microsoft.com/office/drawing/2014/main" id="{E2EB4214-F8D8-8F40-84DA-E1AF3A613CFA}"/>
              </a:ext>
            </a:extLst>
          </p:cNvPr>
          <p:cNvSpPr>
            <a:spLocks noGrp="1"/>
          </p:cNvSpPr>
          <p:nvPr>
            <p:ph idx="1"/>
          </p:nvPr>
        </p:nvSpPr>
        <p:spPr>
          <a:xfrm>
            <a:off x="457200" y="1412875"/>
            <a:ext cx="8229600" cy="5256213"/>
          </a:xfrm>
        </p:spPr>
        <p:txBody>
          <a:bodyPr/>
          <a:lstStyle/>
          <a:p>
            <a:pPr marL="0" lvl="3" indent="0" eaLnBrk="1" hangingPunct="1">
              <a:buFont typeface="Wingdings 2" pitchFamily="2" charset="2"/>
              <a:buNone/>
            </a:pPr>
            <a:r>
              <a:rPr lang="en-IN" altLang="en-US" sz="2800" b="1"/>
              <a:t>Effects of cancellation of certificate of Registration</a:t>
            </a:r>
          </a:p>
          <a:p>
            <a:pPr marL="0" lvl="3" indent="0" eaLnBrk="1" hangingPunct="1">
              <a:buFont typeface="Wingdings 2" pitchFamily="2" charset="2"/>
              <a:buNone/>
            </a:pPr>
            <a:r>
              <a:rPr lang="en-IN" altLang="en-US" sz="2800"/>
              <a:t>1, on cancellation the insurance broker shall cease to be broker</a:t>
            </a:r>
          </a:p>
          <a:p>
            <a:pPr marL="0" lvl="3" indent="0" eaLnBrk="1" hangingPunct="1">
              <a:buFont typeface="Wingdings 2" pitchFamily="2" charset="2"/>
              <a:buNone/>
            </a:pPr>
            <a:r>
              <a:rPr lang="en-IN" altLang="en-US" sz="2800"/>
              <a:t>2, Service the clients for six months and </a:t>
            </a:r>
          </a:p>
          <a:p>
            <a:pPr marL="0" lvl="3" indent="0" eaLnBrk="1" hangingPunct="1">
              <a:buFont typeface="Wingdings 2" pitchFamily="2" charset="2"/>
              <a:buNone/>
            </a:pPr>
            <a:r>
              <a:rPr lang="en-IN" altLang="en-US" sz="2800"/>
              <a:t>3, arrangement with other broker  to serve the client   </a:t>
            </a:r>
          </a:p>
        </p:txBody>
      </p:sp>
      <p:sp>
        <p:nvSpPr>
          <p:cNvPr id="5" name="Footer Placeholder 4">
            <a:extLst>
              <a:ext uri="{FF2B5EF4-FFF2-40B4-BE49-F238E27FC236}">
                <a16:creationId xmlns:a16="http://schemas.microsoft.com/office/drawing/2014/main" id="{1E085A9B-1832-094B-950D-7F03EE71C85E}"/>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C53A22E2-4A50-1B4C-B2E5-9095E9EDB22C}"/>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543963D-65DD-9149-A317-8A52AD52CCCC}" type="slidenum">
              <a:rPr lang="en-IN" altLang="en-US">
                <a:solidFill>
                  <a:srgbClr val="D38E27"/>
                </a:solidFill>
              </a:rPr>
              <a:pPr eaLnBrk="1" hangingPunct="1"/>
              <a:t>73</a:t>
            </a:fld>
            <a:endParaRPr lang="en-IN" altLang="en-US">
              <a:solidFill>
                <a:srgbClr val="D38E27"/>
              </a:solidFill>
            </a:endParaRPr>
          </a:p>
        </p:txBody>
      </p:sp>
    </p:spTree>
  </p:cSld>
  <p:clrMapOvr>
    <a:masterClrMapping/>
  </p:clrMapOvr>
  <p:transition>
    <p:pull dir="ld"/>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a:extLst>
              <a:ext uri="{FF2B5EF4-FFF2-40B4-BE49-F238E27FC236}">
                <a16:creationId xmlns:a16="http://schemas.microsoft.com/office/drawing/2014/main" id="{80234211-6532-4242-B6DE-E548BDAC4A5A}"/>
              </a:ext>
            </a:extLst>
          </p:cNvPr>
          <p:cNvSpPr>
            <a:spLocks noGrp="1"/>
          </p:cNvSpPr>
          <p:nvPr>
            <p:ph type="title"/>
          </p:nvPr>
        </p:nvSpPr>
        <p:spPr/>
        <p:txBody>
          <a:bodyPr/>
          <a:lstStyle/>
          <a:p>
            <a:pPr eaLnBrk="1" fontAlgn="auto" hangingPunct="1">
              <a:spcAft>
                <a:spcPts val="0"/>
              </a:spcAft>
              <a:defRPr/>
            </a:pPr>
            <a:r>
              <a:rPr lang="en-IN" b="1"/>
              <a:t>Regulation no. 57</a:t>
            </a:r>
          </a:p>
        </p:txBody>
      </p:sp>
      <p:sp>
        <p:nvSpPr>
          <p:cNvPr id="84995" name="Content Placeholder 2">
            <a:extLst>
              <a:ext uri="{FF2B5EF4-FFF2-40B4-BE49-F238E27FC236}">
                <a16:creationId xmlns:a16="http://schemas.microsoft.com/office/drawing/2014/main" id="{A3002ED2-C17F-D74F-AE0B-B27A4BE9574D}"/>
              </a:ext>
            </a:extLst>
          </p:cNvPr>
          <p:cNvSpPr>
            <a:spLocks noGrp="1"/>
          </p:cNvSpPr>
          <p:nvPr>
            <p:ph idx="1"/>
          </p:nvPr>
        </p:nvSpPr>
        <p:spPr>
          <a:xfrm>
            <a:off x="457200" y="1412875"/>
            <a:ext cx="8229600" cy="5256213"/>
          </a:xfrm>
        </p:spPr>
        <p:txBody>
          <a:bodyPr/>
          <a:lstStyle/>
          <a:p>
            <a:pPr marL="0" lvl="3" indent="0" eaLnBrk="1" hangingPunct="1">
              <a:buFont typeface="Wingdings 2" pitchFamily="2" charset="2"/>
              <a:buNone/>
            </a:pPr>
            <a:r>
              <a:rPr lang="en-IN" altLang="en-US" sz="2800" b="1"/>
              <a:t>Voluntary Surrender of certificate of Registration</a:t>
            </a:r>
          </a:p>
          <a:p>
            <a:pPr marL="0" lvl="3" indent="0" eaLnBrk="1" hangingPunct="1">
              <a:buFont typeface="Wingdings 2" pitchFamily="2" charset="2"/>
              <a:buNone/>
            </a:pPr>
            <a:r>
              <a:rPr lang="en-US" altLang="en-US" sz="2800"/>
              <a:t>1, The documents/information required to be submitted for surrender of certificate of registration is as per Schedule III – Form AA to these regulations.</a:t>
            </a:r>
          </a:p>
          <a:p>
            <a:pPr marL="0" lvl="3" indent="0" eaLnBrk="1" hangingPunct="1"/>
            <a:r>
              <a:rPr lang="en-US" altLang="en-US" sz="2800"/>
              <a:t>Like annual fees paid , BOD resolution, confirmation from PO no fresh business would be replaced from the date of  request , undertaking for BOD service to existing clients  for six months  with suitable alternate arrangements </a:t>
            </a:r>
            <a:endParaRPr lang="en-IN" altLang="en-US" sz="2800"/>
          </a:p>
        </p:txBody>
      </p:sp>
      <p:sp>
        <p:nvSpPr>
          <p:cNvPr id="5" name="Footer Placeholder 4">
            <a:extLst>
              <a:ext uri="{FF2B5EF4-FFF2-40B4-BE49-F238E27FC236}">
                <a16:creationId xmlns:a16="http://schemas.microsoft.com/office/drawing/2014/main" id="{33E79B87-3597-F74E-8BC1-81D945CBAEA3}"/>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148CD96A-5361-FF46-938C-74B71E57BC77}"/>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774A625-80F2-CB4C-8A89-99070B3E9E7F}" type="slidenum">
              <a:rPr lang="en-IN" altLang="en-US">
                <a:solidFill>
                  <a:srgbClr val="D38E27"/>
                </a:solidFill>
              </a:rPr>
              <a:pPr eaLnBrk="1" hangingPunct="1"/>
              <a:t>74</a:t>
            </a:fld>
            <a:endParaRPr lang="en-IN" altLang="en-US">
              <a:solidFill>
                <a:srgbClr val="D38E27"/>
              </a:solidFill>
            </a:endParaRPr>
          </a:p>
        </p:txBody>
      </p:sp>
    </p:spTree>
  </p:cSld>
  <p:clrMapOvr>
    <a:masterClrMapping/>
  </p:clrMapOvr>
  <p:transition>
    <p:dissolve/>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1">
            <a:extLst>
              <a:ext uri="{FF2B5EF4-FFF2-40B4-BE49-F238E27FC236}">
                <a16:creationId xmlns:a16="http://schemas.microsoft.com/office/drawing/2014/main" id="{CCE273DE-6B7A-084E-BFD8-7184A82D0F30}"/>
              </a:ext>
            </a:extLst>
          </p:cNvPr>
          <p:cNvSpPr>
            <a:spLocks noGrp="1"/>
          </p:cNvSpPr>
          <p:nvPr>
            <p:ph type="title"/>
          </p:nvPr>
        </p:nvSpPr>
        <p:spPr/>
        <p:txBody>
          <a:bodyPr/>
          <a:lstStyle/>
          <a:p>
            <a:pPr eaLnBrk="1" fontAlgn="auto" hangingPunct="1">
              <a:spcAft>
                <a:spcPts val="0"/>
              </a:spcAft>
              <a:defRPr/>
            </a:pPr>
            <a:r>
              <a:rPr lang="en-IN" b="1"/>
              <a:t>Regulation no. 58</a:t>
            </a:r>
          </a:p>
        </p:txBody>
      </p:sp>
      <p:sp>
        <p:nvSpPr>
          <p:cNvPr id="86019" name="Content Placeholder 2">
            <a:extLst>
              <a:ext uri="{FF2B5EF4-FFF2-40B4-BE49-F238E27FC236}">
                <a16:creationId xmlns:a16="http://schemas.microsoft.com/office/drawing/2014/main" id="{1191B764-7688-0348-B233-2E4D4CBFCF82}"/>
              </a:ext>
            </a:extLst>
          </p:cNvPr>
          <p:cNvSpPr>
            <a:spLocks noGrp="1"/>
          </p:cNvSpPr>
          <p:nvPr>
            <p:ph idx="1"/>
          </p:nvPr>
        </p:nvSpPr>
        <p:spPr>
          <a:xfrm>
            <a:off x="457200" y="1412875"/>
            <a:ext cx="8229600" cy="5256213"/>
          </a:xfrm>
        </p:spPr>
        <p:txBody>
          <a:bodyPr/>
          <a:lstStyle/>
          <a:p>
            <a:pPr marL="0" lvl="3" indent="0" eaLnBrk="1" hangingPunct="1">
              <a:buFont typeface="Wingdings 2" pitchFamily="2" charset="2"/>
              <a:buNone/>
            </a:pPr>
            <a:r>
              <a:rPr lang="en-IN" altLang="en-US" sz="2800" b="1"/>
              <a:t>Repeal and savings</a:t>
            </a:r>
          </a:p>
          <a:p>
            <a:pPr marL="0" lvl="3" indent="0" eaLnBrk="1" hangingPunct="1">
              <a:buFont typeface="Wingdings 2" pitchFamily="2" charset="2"/>
              <a:buNone/>
            </a:pPr>
            <a:r>
              <a:rPr lang="en-IN" altLang="en-US" sz="2800"/>
              <a:t>1, existing license shall be valid under new regulations</a:t>
            </a:r>
          </a:p>
          <a:p>
            <a:pPr marL="0" lvl="3" indent="0" eaLnBrk="1" hangingPunct="1">
              <a:buFont typeface="Wingdings 2" pitchFamily="2" charset="2"/>
              <a:buNone/>
            </a:pPr>
            <a:r>
              <a:rPr lang="en-IN" altLang="en-US" sz="2800"/>
              <a:t>2, Net worth and capital to be met within 2 years  from the date of notification,</a:t>
            </a:r>
          </a:p>
          <a:p>
            <a:pPr marL="0" lvl="3" indent="0" eaLnBrk="1" hangingPunct="1">
              <a:buFont typeface="Wingdings 2" pitchFamily="2" charset="2"/>
              <a:buNone/>
            </a:pPr>
            <a:r>
              <a:rPr lang="en-IN" altLang="en-US" sz="2800"/>
              <a:t>3, Certificate of Indian owned and controlled to be submitted by PO and CO within 45 days.</a:t>
            </a:r>
          </a:p>
          <a:p>
            <a:pPr marL="0" lvl="3" indent="0" eaLnBrk="1" hangingPunct="1">
              <a:buFont typeface="Wingdings 2" pitchFamily="2" charset="2"/>
              <a:buNone/>
            </a:pPr>
            <a:r>
              <a:rPr lang="en-IN" altLang="en-US" sz="2800"/>
              <a:t>4, A certify copy of resolution passed by the BOD confirming the compliance of capital or any regulations</a:t>
            </a:r>
          </a:p>
          <a:p>
            <a:pPr marL="0" lvl="3" indent="0" eaLnBrk="1" hangingPunct="1">
              <a:buFont typeface="Wingdings 2" pitchFamily="2" charset="2"/>
              <a:buNone/>
            </a:pPr>
            <a:r>
              <a:rPr lang="en-IN" altLang="en-US" sz="2800"/>
              <a:t>5, Certified copy of Joint agreement      </a:t>
            </a:r>
          </a:p>
        </p:txBody>
      </p:sp>
      <p:sp>
        <p:nvSpPr>
          <p:cNvPr id="5" name="Footer Placeholder 4">
            <a:extLst>
              <a:ext uri="{FF2B5EF4-FFF2-40B4-BE49-F238E27FC236}">
                <a16:creationId xmlns:a16="http://schemas.microsoft.com/office/drawing/2014/main" id="{8316CED6-FE77-1F4E-A740-3D560DC96769}"/>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FA4197ED-5007-8A43-A51A-7F1A613E8D30}"/>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C4BA4AE-A0C7-5C43-A762-A0E0182ADF90}" type="slidenum">
              <a:rPr lang="en-IN" altLang="en-US">
                <a:solidFill>
                  <a:srgbClr val="D38E27"/>
                </a:solidFill>
              </a:rPr>
              <a:pPr eaLnBrk="1" hangingPunct="1"/>
              <a:t>75</a:t>
            </a:fld>
            <a:endParaRPr lang="en-IN" altLang="en-US">
              <a:solidFill>
                <a:srgbClr val="D38E27"/>
              </a:solidFill>
            </a:endParaRPr>
          </a:p>
        </p:txBody>
      </p:sp>
    </p:spTree>
  </p:cSld>
  <p:clrMapOvr>
    <a:masterClrMapping/>
  </p:clrMapOvr>
  <p:transition>
    <p:wedge/>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a:extLst>
              <a:ext uri="{FF2B5EF4-FFF2-40B4-BE49-F238E27FC236}">
                <a16:creationId xmlns:a16="http://schemas.microsoft.com/office/drawing/2014/main" id="{4ECB1320-92E4-D04C-AA99-02B9C0471031}"/>
              </a:ext>
            </a:extLst>
          </p:cNvPr>
          <p:cNvSpPr>
            <a:spLocks noGrp="1"/>
          </p:cNvSpPr>
          <p:nvPr>
            <p:ph type="title"/>
          </p:nvPr>
        </p:nvSpPr>
        <p:spPr/>
        <p:txBody>
          <a:bodyPr/>
          <a:lstStyle/>
          <a:p>
            <a:pPr eaLnBrk="1" fontAlgn="auto" hangingPunct="1">
              <a:spcAft>
                <a:spcPts val="0"/>
              </a:spcAft>
              <a:defRPr/>
            </a:pPr>
            <a:r>
              <a:rPr lang="en-IN" b="1"/>
              <a:t>Regulation no. 59</a:t>
            </a:r>
          </a:p>
        </p:txBody>
      </p:sp>
      <p:sp>
        <p:nvSpPr>
          <p:cNvPr id="74755" name="Content Placeholder 2">
            <a:extLst>
              <a:ext uri="{FF2B5EF4-FFF2-40B4-BE49-F238E27FC236}">
                <a16:creationId xmlns:a16="http://schemas.microsoft.com/office/drawing/2014/main" id="{52EFA111-F6A7-E248-8C77-EA0E91DC43A1}"/>
              </a:ext>
            </a:extLst>
          </p:cNvPr>
          <p:cNvSpPr>
            <a:spLocks noGrp="1"/>
          </p:cNvSpPr>
          <p:nvPr>
            <p:ph idx="1"/>
          </p:nvPr>
        </p:nvSpPr>
        <p:spPr>
          <a:xfrm>
            <a:off x="457200" y="1268413"/>
            <a:ext cx="8229600" cy="5400675"/>
          </a:xfrm>
        </p:spPr>
        <p:txBody>
          <a:bodyPr>
            <a:normAutofit lnSpcReduction="10000"/>
          </a:bodyPr>
          <a:lstStyle/>
          <a:p>
            <a:pPr marL="0" lvl="3" indent="0" eaLnBrk="1" fontAlgn="auto" hangingPunct="1">
              <a:spcAft>
                <a:spcPts val="0"/>
              </a:spcAft>
              <a:buFont typeface="Wingdings 2" pitchFamily="18" charset="2"/>
              <a:buNone/>
              <a:defRPr/>
            </a:pPr>
            <a:r>
              <a:rPr lang="en-IN" sz="2800" b="1"/>
              <a:t>General</a:t>
            </a:r>
          </a:p>
          <a:p>
            <a:pPr marL="0" lvl="3" indent="0" eaLnBrk="1" fontAlgn="auto" hangingPunct="1">
              <a:spcAft>
                <a:spcPts val="0"/>
              </a:spcAft>
              <a:buFont typeface="Wingdings 2" pitchFamily="18" charset="2"/>
              <a:buNone/>
              <a:defRPr/>
            </a:pPr>
            <a:r>
              <a:rPr lang="en-IN" sz="2800"/>
              <a:t>1, Those were granted licensed under 2013 regulation shall be governed by new regulations from the date of notification</a:t>
            </a:r>
          </a:p>
          <a:p>
            <a:pPr marL="0" lvl="3" indent="0" eaLnBrk="1" fontAlgn="auto" hangingPunct="1">
              <a:spcAft>
                <a:spcPts val="0"/>
              </a:spcAft>
              <a:buFont typeface="Wingdings 2" pitchFamily="18" charset="2"/>
              <a:buNone/>
              <a:defRPr/>
            </a:pPr>
            <a:r>
              <a:rPr lang="en-IN" sz="2800"/>
              <a:t>2, Application fro grant of license or renewal of license received by the IRDA prior to the notification of new regulations shall be governed by the 2013 regulations </a:t>
            </a:r>
          </a:p>
          <a:p>
            <a:pPr marL="0" lvl="3" indent="0" eaLnBrk="1" fontAlgn="auto" hangingPunct="1">
              <a:spcAft>
                <a:spcPts val="0"/>
              </a:spcAft>
              <a:buFont typeface="Wingdings 2" pitchFamily="18" charset="2"/>
              <a:buNone/>
              <a:defRPr/>
            </a:pPr>
            <a:r>
              <a:rPr lang="en-IN" sz="2800"/>
              <a:t>3, for any difficulties, the decision  Chairperson shall be final</a:t>
            </a:r>
          </a:p>
          <a:p>
            <a:pPr marL="0" lvl="3" indent="0" eaLnBrk="1" fontAlgn="auto" hangingPunct="1">
              <a:spcAft>
                <a:spcPts val="0"/>
              </a:spcAft>
              <a:buFont typeface="Wingdings 2" pitchFamily="18" charset="2"/>
              <a:buNone/>
              <a:defRPr/>
            </a:pPr>
            <a:r>
              <a:rPr lang="en-IN" sz="2800"/>
              <a:t>4, for any disputes these regulations shall be considered </a:t>
            </a:r>
          </a:p>
        </p:txBody>
      </p:sp>
      <p:sp>
        <p:nvSpPr>
          <p:cNvPr id="5" name="Footer Placeholder 4">
            <a:extLst>
              <a:ext uri="{FF2B5EF4-FFF2-40B4-BE49-F238E27FC236}">
                <a16:creationId xmlns:a16="http://schemas.microsoft.com/office/drawing/2014/main" id="{700C39DD-7350-7D43-9A01-7551F2047B31}"/>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3320AC07-81B7-F748-BC3C-E62A6D3A72B3}"/>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51A0C91-22EC-A341-8305-6AA16D31717A}" type="slidenum">
              <a:rPr lang="en-IN" altLang="en-US">
                <a:solidFill>
                  <a:srgbClr val="D38E27"/>
                </a:solidFill>
              </a:rPr>
              <a:pPr eaLnBrk="1" hangingPunct="1"/>
              <a:t>76</a:t>
            </a:fld>
            <a:endParaRPr lang="en-IN" altLang="en-US">
              <a:solidFill>
                <a:srgbClr val="D38E27"/>
              </a:solidFill>
            </a:endParaRPr>
          </a:p>
        </p:txBody>
      </p:sp>
    </p:spTree>
  </p:cSld>
  <p:clrMapOvr>
    <a:masterClrMapping/>
  </p:clrMapOvr>
  <p:transition>
    <p:pull dir="d"/>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a:extLst>
              <a:ext uri="{FF2B5EF4-FFF2-40B4-BE49-F238E27FC236}">
                <a16:creationId xmlns:a16="http://schemas.microsoft.com/office/drawing/2014/main" id="{CA50D8AA-A32C-FA46-85D3-16D03A0E4657}"/>
              </a:ext>
            </a:extLst>
          </p:cNvPr>
          <p:cNvSpPr>
            <a:spLocks noGrp="1"/>
          </p:cNvSpPr>
          <p:nvPr>
            <p:ph type="title"/>
          </p:nvPr>
        </p:nvSpPr>
        <p:spPr/>
        <p:txBody>
          <a:bodyPr>
            <a:normAutofit fontScale="90000"/>
          </a:bodyPr>
          <a:lstStyle/>
          <a:p>
            <a:pPr eaLnBrk="1" fontAlgn="auto" hangingPunct="1">
              <a:spcAft>
                <a:spcPts val="0"/>
              </a:spcAft>
              <a:defRPr/>
            </a:pPr>
            <a:r>
              <a:rPr lang="en-IN" b="1" dirty="0"/>
              <a:t>Compliance by the Brokers-vide </a:t>
            </a:r>
            <a:r>
              <a:rPr lang="en-IN" b="1" dirty="0" err="1"/>
              <a:t>reg</a:t>
            </a:r>
            <a:r>
              <a:rPr lang="en-IN" b="1" dirty="0"/>
              <a:t> 58(2,3,4)</a:t>
            </a:r>
          </a:p>
        </p:txBody>
      </p:sp>
      <p:graphicFrame>
        <p:nvGraphicFramePr>
          <p:cNvPr id="6" name="Content Placeholder 5">
            <a:extLst>
              <a:ext uri="{FF2B5EF4-FFF2-40B4-BE49-F238E27FC236}">
                <a16:creationId xmlns:a16="http://schemas.microsoft.com/office/drawing/2014/main" id="{B881A434-3DAF-2040-8F3B-EFA2CFF6E037}"/>
              </a:ext>
            </a:extLst>
          </p:cNvPr>
          <p:cNvGraphicFramePr>
            <a:graphicFrameLocks noGrp="1"/>
          </p:cNvGraphicFramePr>
          <p:nvPr>
            <p:ph idx="1"/>
          </p:nvPr>
        </p:nvGraphicFramePr>
        <p:xfrm>
          <a:off x="457200" y="1268413"/>
          <a:ext cx="8229600" cy="5156200"/>
        </p:xfrm>
        <a:graphic>
          <a:graphicData uri="http://schemas.openxmlformats.org/drawingml/2006/table">
            <a:tbl>
              <a:tblPr firstRow="1" bandRow="1">
                <a:tableStyleId>{5C22544A-7EE6-4342-B048-85BDC9FD1C3A}</a:tableStyleId>
              </a:tblPr>
              <a:tblGrid>
                <a:gridCol w="1882552">
                  <a:extLst>
                    <a:ext uri="{9D8B030D-6E8A-4147-A177-3AD203B41FA5}">
                      <a16:colId xmlns:a16="http://schemas.microsoft.com/office/drawing/2014/main" val="20000"/>
                    </a:ext>
                  </a:extLst>
                </a:gridCol>
                <a:gridCol w="6347048">
                  <a:extLst>
                    <a:ext uri="{9D8B030D-6E8A-4147-A177-3AD203B41FA5}">
                      <a16:colId xmlns:a16="http://schemas.microsoft.com/office/drawing/2014/main" val="20001"/>
                    </a:ext>
                  </a:extLst>
                </a:gridCol>
              </a:tblGrid>
              <a:tr h="370840">
                <a:tc>
                  <a:txBody>
                    <a:bodyPr/>
                    <a:lstStyle/>
                    <a:p>
                      <a:r>
                        <a:rPr lang="en-IN" dirty="0"/>
                        <a:t>Regulations </a:t>
                      </a:r>
                    </a:p>
                  </a:txBody>
                  <a:tcPr/>
                </a:tc>
                <a:tc>
                  <a:txBody>
                    <a:bodyPr/>
                    <a:lstStyle/>
                    <a:p>
                      <a:r>
                        <a:rPr lang="en-IN" dirty="0"/>
                        <a:t>Particulars </a:t>
                      </a:r>
                    </a:p>
                  </a:txBody>
                  <a:tcPr/>
                </a:tc>
                <a:extLst>
                  <a:ext uri="{0D108BD9-81ED-4DB2-BD59-A6C34878D82A}">
                    <a16:rowId xmlns:a16="http://schemas.microsoft.com/office/drawing/2014/main" val="10000"/>
                  </a:ext>
                </a:extLst>
              </a:tr>
              <a:tr h="370840">
                <a:tc>
                  <a:txBody>
                    <a:bodyPr/>
                    <a:lstStyle/>
                    <a:p>
                      <a:r>
                        <a:rPr lang="en-IN" dirty="0"/>
                        <a:t>19/20/22/23 -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a:t>With 2 years Share capital/FI/Net</a:t>
                      </a:r>
                      <a:r>
                        <a:rPr lang="en-IN" baseline="0" dirty="0"/>
                        <a:t> worth/Deposit </a:t>
                      </a:r>
                      <a:endParaRPr lang="en-IN" dirty="0"/>
                    </a:p>
                    <a:p>
                      <a:r>
                        <a:rPr lang="en-IN" dirty="0"/>
                        <a:t> </a:t>
                      </a:r>
                    </a:p>
                  </a:txBody>
                  <a:tcPr/>
                </a:tc>
                <a:extLst>
                  <a:ext uri="{0D108BD9-81ED-4DB2-BD59-A6C34878D82A}">
                    <a16:rowId xmlns:a16="http://schemas.microsoft.com/office/drawing/2014/main" val="10001"/>
                  </a:ext>
                </a:extLst>
              </a:tr>
              <a:tr h="370840">
                <a:tc>
                  <a:txBody>
                    <a:bodyPr/>
                    <a:lstStyle/>
                    <a:p>
                      <a:r>
                        <a:rPr lang="en-IN" dirty="0"/>
                        <a:t>24</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a:t>Within 6 months-Professional</a:t>
                      </a:r>
                      <a:r>
                        <a:rPr lang="en-IN" baseline="0" dirty="0"/>
                        <a:t> Insurance Requirement </a:t>
                      </a:r>
                      <a:endParaRPr lang="en-IN" dirty="0"/>
                    </a:p>
                    <a:p>
                      <a:endParaRPr lang="en-IN" dirty="0"/>
                    </a:p>
                  </a:txBody>
                  <a:tcPr/>
                </a:tc>
                <a:extLst>
                  <a:ext uri="{0D108BD9-81ED-4DB2-BD59-A6C34878D82A}">
                    <a16:rowId xmlns:a16="http://schemas.microsoft.com/office/drawing/2014/main" val="10002"/>
                  </a:ext>
                </a:extLst>
              </a:tr>
              <a:tr h="370840">
                <a:tc>
                  <a:txBody>
                    <a:bodyPr/>
                    <a:lstStyle/>
                    <a:p>
                      <a:r>
                        <a:rPr lang="en-IN" dirty="0"/>
                        <a:t>29</a:t>
                      </a:r>
                    </a:p>
                  </a:txBody>
                  <a:tcPr/>
                </a:tc>
                <a:tc>
                  <a:txBody>
                    <a:bodyPr/>
                    <a:lstStyle/>
                    <a:p>
                      <a:r>
                        <a:rPr lang="en-IN" dirty="0"/>
                        <a:t>Board Approved Policy-comparison and distribution </a:t>
                      </a:r>
                      <a:r>
                        <a:rPr lang="en-IN" baseline="0" dirty="0"/>
                        <a:t> </a:t>
                      </a:r>
                      <a:endParaRPr lang="en-IN" dirty="0"/>
                    </a:p>
                  </a:txBody>
                  <a:tcPr/>
                </a:tc>
                <a:extLst>
                  <a:ext uri="{0D108BD9-81ED-4DB2-BD59-A6C34878D82A}">
                    <a16:rowId xmlns:a16="http://schemas.microsoft.com/office/drawing/2014/main" val="10003"/>
                  </a:ext>
                </a:extLst>
              </a:tr>
              <a:tr h="370840">
                <a:tc>
                  <a:txBody>
                    <a:bodyPr/>
                    <a:lstStyle/>
                    <a:p>
                      <a:r>
                        <a:rPr lang="en-IN" dirty="0"/>
                        <a:t>31</a:t>
                      </a:r>
                    </a:p>
                  </a:txBody>
                  <a:tcPr/>
                </a:tc>
                <a:tc>
                  <a:txBody>
                    <a:bodyPr/>
                    <a:lstStyle/>
                    <a:p>
                      <a:r>
                        <a:rPr lang="en-IN" dirty="0"/>
                        <a:t>Compliance officer  </a:t>
                      </a:r>
                    </a:p>
                  </a:txBody>
                  <a:tcPr/>
                </a:tc>
                <a:extLst>
                  <a:ext uri="{0D108BD9-81ED-4DB2-BD59-A6C34878D82A}">
                    <a16:rowId xmlns:a16="http://schemas.microsoft.com/office/drawing/2014/main" val="10004"/>
                  </a:ext>
                </a:extLst>
              </a:tr>
              <a:tr h="370840">
                <a:tc>
                  <a:txBody>
                    <a:bodyPr/>
                    <a:lstStyle/>
                    <a:p>
                      <a:r>
                        <a:rPr lang="en-IN" dirty="0"/>
                        <a:t>32</a:t>
                      </a:r>
                    </a:p>
                  </a:txBody>
                  <a:tcPr/>
                </a:tc>
                <a:tc>
                  <a:txBody>
                    <a:bodyPr/>
                    <a:lstStyle/>
                    <a:p>
                      <a:r>
                        <a:rPr lang="en-IN" dirty="0"/>
                        <a:t>Co</a:t>
                      </a:r>
                      <a:r>
                        <a:rPr lang="en-IN" baseline="0" dirty="0"/>
                        <a:t> broking not permitted for retail and individual –if conducted to be reported</a:t>
                      </a:r>
                      <a:endParaRPr lang="en-IN" dirty="0"/>
                    </a:p>
                  </a:txBody>
                  <a:tcPr/>
                </a:tc>
                <a:extLst>
                  <a:ext uri="{0D108BD9-81ED-4DB2-BD59-A6C34878D82A}">
                    <a16:rowId xmlns:a16="http://schemas.microsoft.com/office/drawing/2014/main" val="10005"/>
                  </a:ext>
                </a:extLst>
              </a:tr>
              <a:tr h="370840">
                <a:tc>
                  <a:txBody>
                    <a:bodyPr/>
                    <a:lstStyle/>
                    <a:p>
                      <a:r>
                        <a:rPr lang="en-IN" dirty="0"/>
                        <a:t>36</a:t>
                      </a:r>
                    </a:p>
                  </a:txBody>
                  <a:tcPr/>
                </a:tc>
                <a:tc>
                  <a:txBody>
                    <a:bodyPr/>
                    <a:lstStyle/>
                    <a:p>
                      <a:r>
                        <a:rPr lang="en-IN" dirty="0"/>
                        <a:t>Outsource activities</a:t>
                      </a:r>
                      <a:r>
                        <a:rPr lang="en-IN" baseline="0" dirty="0"/>
                        <a:t> </a:t>
                      </a:r>
                      <a:endParaRPr lang="en-IN" dirty="0"/>
                    </a:p>
                  </a:txBody>
                  <a:tcPr/>
                </a:tc>
                <a:extLst>
                  <a:ext uri="{0D108BD9-81ED-4DB2-BD59-A6C34878D82A}">
                    <a16:rowId xmlns:a16="http://schemas.microsoft.com/office/drawing/2014/main" val="10006"/>
                  </a:ext>
                </a:extLst>
              </a:tr>
              <a:tr h="370840">
                <a:tc>
                  <a:txBody>
                    <a:bodyPr/>
                    <a:lstStyle/>
                    <a:p>
                      <a:r>
                        <a:rPr lang="en-IN" dirty="0"/>
                        <a:t>37</a:t>
                      </a:r>
                    </a:p>
                  </a:txBody>
                  <a:tcPr/>
                </a:tc>
                <a:tc>
                  <a:txBody>
                    <a:bodyPr/>
                    <a:lstStyle/>
                    <a:p>
                      <a:r>
                        <a:rPr lang="en-IN" dirty="0"/>
                        <a:t>Single broking registration  </a:t>
                      </a:r>
                    </a:p>
                  </a:txBody>
                  <a:tcPr/>
                </a:tc>
                <a:extLst>
                  <a:ext uri="{0D108BD9-81ED-4DB2-BD59-A6C34878D82A}">
                    <a16:rowId xmlns:a16="http://schemas.microsoft.com/office/drawing/2014/main" val="10007"/>
                  </a:ext>
                </a:extLst>
              </a:tr>
              <a:tr h="370840">
                <a:tc>
                  <a:txBody>
                    <a:bodyPr/>
                    <a:lstStyle/>
                    <a:p>
                      <a:r>
                        <a:rPr lang="en-IN" dirty="0"/>
                        <a:t>38</a:t>
                      </a:r>
                    </a:p>
                  </a:txBody>
                  <a:tcPr/>
                </a:tc>
                <a:tc>
                  <a:txBody>
                    <a:bodyPr/>
                    <a:lstStyle/>
                    <a:p>
                      <a:r>
                        <a:rPr lang="en-IN" dirty="0"/>
                        <a:t>Reinsurance /Composite sharing of brokerage with Foreign broker  </a:t>
                      </a:r>
                    </a:p>
                  </a:txBody>
                  <a:tcPr/>
                </a:tc>
                <a:extLst>
                  <a:ext uri="{0D108BD9-81ED-4DB2-BD59-A6C34878D82A}">
                    <a16:rowId xmlns:a16="http://schemas.microsoft.com/office/drawing/2014/main" val="10008"/>
                  </a:ext>
                </a:extLst>
              </a:tr>
              <a:tr h="370840">
                <a:tc>
                  <a:txBody>
                    <a:bodyPr/>
                    <a:lstStyle/>
                    <a:p>
                      <a:r>
                        <a:rPr lang="en-IN" dirty="0"/>
                        <a:t>13(6)</a:t>
                      </a:r>
                    </a:p>
                  </a:txBody>
                  <a:tcPr/>
                </a:tc>
                <a:tc>
                  <a:txBody>
                    <a:bodyPr/>
                    <a:lstStyle/>
                    <a:p>
                      <a:r>
                        <a:rPr lang="en-IN" dirty="0"/>
                        <a:t>Tag the each policy with BQP</a:t>
                      </a:r>
                    </a:p>
                  </a:txBody>
                  <a:tcPr/>
                </a:tc>
                <a:extLst>
                  <a:ext uri="{0D108BD9-81ED-4DB2-BD59-A6C34878D82A}">
                    <a16:rowId xmlns:a16="http://schemas.microsoft.com/office/drawing/2014/main" val="10009"/>
                  </a:ext>
                </a:extLst>
              </a:tr>
              <a:tr h="370840">
                <a:tc>
                  <a:txBody>
                    <a:bodyPr/>
                    <a:lstStyle/>
                    <a:p>
                      <a:r>
                        <a:rPr lang="en-IN" dirty="0"/>
                        <a:t>58(4)</a:t>
                      </a:r>
                    </a:p>
                  </a:txBody>
                  <a:tcPr/>
                </a:tc>
                <a:tc>
                  <a:txBody>
                    <a:bodyPr/>
                    <a:lstStyle/>
                    <a:p>
                      <a:r>
                        <a:rPr lang="en-IN" dirty="0"/>
                        <a:t>Undertaking of Indian owned and controlled </a:t>
                      </a:r>
                    </a:p>
                  </a:txBody>
                  <a:tcPr/>
                </a:tc>
                <a:extLst>
                  <a:ext uri="{0D108BD9-81ED-4DB2-BD59-A6C34878D82A}">
                    <a16:rowId xmlns:a16="http://schemas.microsoft.com/office/drawing/2014/main" val="10010"/>
                  </a:ext>
                </a:extLst>
              </a:tr>
            </a:tbl>
          </a:graphicData>
        </a:graphic>
      </p:graphicFrame>
      <p:sp>
        <p:nvSpPr>
          <p:cNvPr id="5" name="Footer Placeholder 4">
            <a:extLst>
              <a:ext uri="{FF2B5EF4-FFF2-40B4-BE49-F238E27FC236}">
                <a16:creationId xmlns:a16="http://schemas.microsoft.com/office/drawing/2014/main" id="{2650E435-E959-9B41-A367-689FD79194A7}"/>
              </a:ext>
            </a:extLst>
          </p:cNvPr>
          <p:cNvSpPr>
            <a:spLocks noGrp="1"/>
          </p:cNvSpPr>
          <p:nvPr>
            <p:ph type="ftr" sz="quarter" idx="11"/>
          </p:nvPr>
        </p:nvSpPr>
        <p:spPr/>
        <p:txBody>
          <a:bodyPr/>
          <a:lstStyle/>
          <a:p>
            <a:pPr>
              <a:defRPr/>
            </a:pPr>
            <a:r>
              <a:rPr lang="en-IN"/>
              <a:t>CMA Sudhir Kumar Jain                          VP &amp; Director IBAI</a:t>
            </a:r>
          </a:p>
        </p:txBody>
      </p:sp>
      <p:sp>
        <p:nvSpPr>
          <p:cNvPr id="4" name="Slide Number Placeholder 3">
            <a:extLst>
              <a:ext uri="{FF2B5EF4-FFF2-40B4-BE49-F238E27FC236}">
                <a16:creationId xmlns:a16="http://schemas.microsoft.com/office/drawing/2014/main" id="{643A22C9-67DF-FF45-BEA7-512EAC2445B5}"/>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9D549C3-8269-D348-A5D3-EE5AAFF044E9}" type="slidenum">
              <a:rPr lang="en-IN" altLang="en-US">
                <a:solidFill>
                  <a:srgbClr val="D38E27"/>
                </a:solidFill>
              </a:rPr>
              <a:pPr eaLnBrk="1" hangingPunct="1"/>
              <a:t>77</a:t>
            </a:fld>
            <a:endParaRPr lang="en-IN" altLang="en-US">
              <a:solidFill>
                <a:srgbClr val="D38E27"/>
              </a:solidFill>
            </a:endParaRPr>
          </a:p>
        </p:txBody>
      </p:sp>
    </p:spTree>
  </p:cSld>
  <p:clrMapOvr>
    <a:masterClrMapping/>
  </p:clrMapOvr>
  <p:transition>
    <p:pull dir="d"/>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a:extLst>
              <a:ext uri="{FF2B5EF4-FFF2-40B4-BE49-F238E27FC236}">
                <a16:creationId xmlns:a16="http://schemas.microsoft.com/office/drawing/2014/main" id="{CA8109A9-AF8D-F640-96B7-CE2ED3265277}"/>
              </a:ext>
            </a:extLst>
          </p:cNvPr>
          <p:cNvSpPr>
            <a:spLocks noGrp="1"/>
          </p:cNvSpPr>
          <p:nvPr>
            <p:ph type="title"/>
          </p:nvPr>
        </p:nvSpPr>
        <p:spPr/>
        <p:txBody>
          <a:bodyPr/>
          <a:lstStyle/>
          <a:p>
            <a:pPr eaLnBrk="1" fontAlgn="auto" hangingPunct="1">
              <a:spcAft>
                <a:spcPts val="0"/>
              </a:spcAft>
              <a:defRPr/>
            </a:pPr>
            <a:endParaRPr lang="en-IN">
              <a:solidFill>
                <a:srgbClr val="386D11"/>
              </a:solidFill>
            </a:endParaRPr>
          </a:p>
        </p:txBody>
      </p:sp>
      <p:sp>
        <p:nvSpPr>
          <p:cNvPr id="89091" name="Content Placeholder 2">
            <a:extLst>
              <a:ext uri="{FF2B5EF4-FFF2-40B4-BE49-F238E27FC236}">
                <a16:creationId xmlns:a16="http://schemas.microsoft.com/office/drawing/2014/main" id="{44B8A2D7-F7EE-6849-828F-17AC65C5667A}"/>
              </a:ext>
            </a:extLst>
          </p:cNvPr>
          <p:cNvSpPr>
            <a:spLocks noGrp="1"/>
          </p:cNvSpPr>
          <p:nvPr>
            <p:ph idx="1"/>
          </p:nvPr>
        </p:nvSpPr>
        <p:spPr/>
        <p:txBody>
          <a:bodyPr/>
          <a:lstStyle/>
          <a:p>
            <a:pPr eaLnBrk="1" hangingPunct="1">
              <a:buFont typeface="Wingdings 2" pitchFamily="2" charset="2"/>
              <a:buNone/>
            </a:pPr>
            <a:r>
              <a:rPr lang="en-IN" altLang="en-US"/>
              <a:t> </a:t>
            </a:r>
          </a:p>
        </p:txBody>
      </p:sp>
      <p:sp>
        <p:nvSpPr>
          <p:cNvPr id="4" name="Rectangle 3">
            <a:extLst>
              <a:ext uri="{FF2B5EF4-FFF2-40B4-BE49-F238E27FC236}">
                <a16:creationId xmlns:a16="http://schemas.microsoft.com/office/drawing/2014/main" id="{E43ACC19-6D14-0E4F-B5DA-7BAE18E81127}"/>
              </a:ext>
            </a:extLst>
          </p:cNvPr>
          <p:cNvSpPr/>
          <p:nvPr/>
        </p:nvSpPr>
        <p:spPr>
          <a:xfrm>
            <a:off x="1754401" y="2967335"/>
            <a:ext cx="5635197" cy="923330"/>
          </a:xfrm>
          <a:prstGeom prst="rect">
            <a:avLst/>
          </a:prstGeom>
          <a:noFill/>
        </p:spPr>
        <p:txBody>
          <a:bodyPr wrap="none">
            <a:spAutoFit/>
            <a:scene3d>
              <a:camera prst="orthographicFront"/>
              <a:lightRig rig="threePt" dir="t"/>
            </a:scene3d>
            <a:sp3d extrusionH="57150">
              <a:bevelT w="38100" h="38100"/>
            </a:sp3d>
          </a:bodyPr>
          <a:lstStyle/>
          <a:p>
            <a:pPr algn="ctr">
              <a:defRPr/>
            </a:pPr>
            <a:r>
              <a:rPr lang="en-IN"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charset="0"/>
                <a:cs typeface="Arial" charset="0"/>
              </a:rPr>
              <a:t>ANY QUESTION </a:t>
            </a:r>
          </a:p>
        </p:txBody>
      </p:sp>
    </p:spTree>
  </p:cSld>
  <p:clrMapOvr>
    <a:masterClrMapping/>
  </p:clrMapOvr>
  <p:transition>
    <p:checker dir="vert"/>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a:extLst>
              <a:ext uri="{FF2B5EF4-FFF2-40B4-BE49-F238E27FC236}">
                <a16:creationId xmlns:a16="http://schemas.microsoft.com/office/drawing/2014/main" id="{826AD43F-CEAA-544F-B911-0EAA78865153}"/>
              </a:ext>
            </a:extLst>
          </p:cNvPr>
          <p:cNvSpPr>
            <a:spLocks noGrp="1"/>
          </p:cNvSpPr>
          <p:nvPr>
            <p:ph type="title"/>
          </p:nvPr>
        </p:nvSpPr>
        <p:spPr/>
        <p:txBody>
          <a:bodyPr/>
          <a:lstStyle/>
          <a:p>
            <a:pPr eaLnBrk="1" fontAlgn="auto" hangingPunct="1">
              <a:spcAft>
                <a:spcPts val="0"/>
              </a:spcAft>
              <a:defRPr/>
            </a:pPr>
            <a:endParaRPr lang="en-IN">
              <a:solidFill>
                <a:srgbClr val="386D11"/>
              </a:solidFill>
            </a:endParaRPr>
          </a:p>
        </p:txBody>
      </p:sp>
      <p:sp>
        <p:nvSpPr>
          <p:cNvPr id="90115" name="Content Placeholder 2">
            <a:extLst>
              <a:ext uri="{FF2B5EF4-FFF2-40B4-BE49-F238E27FC236}">
                <a16:creationId xmlns:a16="http://schemas.microsoft.com/office/drawing/2014/main" id="{84FCE9AC-4A70-A848-B143-FFA7441D2621}"/>
              </a:ext>
            </a:extLst>
          </p:cNvPr>
          <p:cNvSpPr>
            <a:spLocks noGrp="1"/>
          </p:cNvSpPr>
          <p:nvPr>
            <p:ph idx="1"/>
          </p:nvPr>
        </p:nvSpPr>
        <p:spPr/>
        <p:txBody>
          <a:bodyPr/>
          <a:lstStyle/>
          <a:p>
            <a:pPr eaLnBrk="1" hangingPunct="1">
              <a:buFont typeface="Wingdings 2" pitchFamily="2" charset="2"/>
              <a:buNone/>
            </a:pPr>
            <a:r>
              <a:rPr lang="en-IN" altLang="en-US"/>
              <a:t> </a:t>
            </a:r>
          </a:p>
        </p:txBody>
      </p:sp>
      <p:sp>
        <p:nvSpPr>
          <p:cNvPr id="4" name="Rectangle 3">
            <a:extLst>
              <a:ext uri="{FF2B5EF4-FFF2-40B4-BE49-F238E27FC236}">
                <a16:creationId xmlns:a16="http://schemas.microsoft.com/office/drawing/2014/main" id="{56BDB0AF-F577-C94B-8868-66A60177569F}"/>
              </a:ext>
            </a:extLst>
          </p:cNvPr>
          <p:cNvSpPr/>
          <p:nvPr/>
        </p:nvSpPr>
        <p:spPr>
          <a:xfrm>
            <a:off x="2427660" y="2967335"/>
            <a:ext cx="4288674" cy="923330"/>
          </a:xfrm>
          <a:prstGeom prst="rect">
            <a:avLst/>
          </a:prstGeom>
          <a:noFill/>
        </p:spPr>
        <p:txBody>
          <a:bodyPr wrap="none">
            <a:spAutoFit/>
            <a:scene3d>
              <a:camera prst="orthographicFront"/>
              <a:lightRig rig="threePt" dir="t"/>
            </a:scene3d>
            <a:sp3d extrusionH="57150">
              <a:bevelT w="38100" h="38100"/>
            </a:sp3d>
          </a:bodyPr>
          <a:lstStyle/>
          <a:p>
            <a:pPr algn="ctr">
              <a:defRPr/>
            </a:pPr>
            <a:r>
              <a:rPr lang="en-IN"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charset="0"/>
                <a:cs typeface="Arial" charset="0"/>
              </a:rPr>
              <a:t>THANK YOU</a:t>
            </a:r>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5C0CA97B-E323-124D-B5E4-5F7188542460}"/>
              </a:ext>
            </a:extLst>
          </p:cNvPr>
          <p:cNvSpPr>
            <a:spLocks noGrp="1"/>
          </p:cNvSpPr>
          <p:nvPr>
            <p:ph type="title"/>
          </p:nvPr>
        </p:nvSpPr>
        <p:spPr/>
        <p:txBody>
          <a:bodyPr/>
          <a:lstStyle/>
          <a:p>
            <a:pPr eaLnBrk="1" fontAlgn="auto" hangingPunct="1">
              <a:spcAft>
                <a:spcPts val="0"/>
              </a:spcAft>
              <a:defRPr/>
            </a:pPr>
            <a:r>
              <a:rPr lang="en-IN"/>
              <a:t>Sequence of Annexure</a:t>
            </a:r>
          </a:p>
        </p:txBody>
      </p:sp>
      <p:graphicFrame>
        <p:nvGraphicFramePr>
          <p:cNvPr id="4" name="Content Placeholder 3">
            <a:extLst>
              <a:ext uri="{FF2B5EF4-FFF2-40B4-BE49-F238E27FC236}">
                <a16:creationId xmlns:a16="http://schemas.microsoft.com/office/drawing/2014/main" id="{F9215DA2-67AD-CF43-8907-DBE63E121529}"/>
              </a:ext>
            </a:extLst>
          </p:cNvPr>
          <p:cNvGraphicFramePr>
            <a:graphicFrameLocks noGrp="1"/>
          </p:cNvGraphicFramePr>
          <p:nvPr>
            <p:ph idx="1"/>
          </p:nvPr>
        </p:nvGraphicFramePr>
        <p:xfrm>
          <a:off x="468313" y="1196975"/>
          <a:ext cx="8147050" cy="5510214"/>
        </p:xfrm>
        <a:graphic>
          <a:graphicData uri="http://schemas.openxmlformats.org/drawingml/2006/table">
            <a:tbl>
              <a:tblPr firstRow="1" bandRow="1">
                <a:tableStyleId>{5C22544A-7EE6-4342-B048-85BDC9FD1C3A}</a:tableStyleId>
              </a:tblPr>
              <a:tblGrid>
                <a:gridCol w="1162444">
                  <a:extLst>
                    <a:ext uri="{9D8B030D-6E8A-4147-A177-3AD203B41FA5}">
                      <a16:colId xmlns:a16="http://schemas.microsoft.com/office/drawing/2014/main" val="20000"/>
                    </a:ext>
                  </a:extLst>
                </a:gridCol>
                <a:gridCol w="1512131">
                  <a:extLst>
                    <a:ext uri="{9D8B030D-6E8A-4147-A177-3AD203B41FA5}">
                      <a16:colId xmlns:a16="http://schemas.microsoft.com/office/drawing/2014/main" val="20001"/>
                    </a:ext>
                  </a:extLst>
                </a:gridCol>
                <a:gridCol w="4320375">
                  <a:extLst>
                    <a:ext uri="{9D8B030D-6E8A-4147-A177-3AD203B41FA5}">
                      <a16:colId xmlns:a16="http://schemas.microsoft.com/office/drawing/2014/main" val="20002"/>
                    </a:ext>
                  </a:extLst>
                </a:gridCol>
                <a:gridCol w="1152100">
                  <a:extLst>
                    <a:ext uri="{9D8B030D-6E8A-4147-A177-3AD203B41FA5}">
                      <a16:colId xmlns:a16="http://schemas.microsoft.com/office/drawing/2014/main" val="20003"/>
                    </a:ext>
                  </a:extLst>
                </a:gridCol>
              </a:tblGrid>
              <a:tr h="474979">
                <a:tc>
                  <a:txBody>
                    <a:bodyPr/>
                    <a:lstStyle/>
                    <a:p>
                      <a:pPr algn="ctr">
                        <a:lnSpc>
                          <a:spcPct val="115000"/>
                        </a:lnSpc>
                        <a:spcAft>
                          <a:spcPts val="0"/>
                        </a:spcAft>
                      </a:pPr>
                      <a:r>
                        <a:rPr lang="en-IN" sz="1800" b="1" dirty="0" err="1">
                          <a:latin typeface="Bookman Old Style"/>
                          <a:ea typeface="Calibri"/>
                          <a:cs typeface="Times New Roman"/>
                        </a:rPr>
                        <a:t>Sch</a:t>
                      </a:r>
                      <a:r>
                        <a:rPr lang="en-IN" sz="1800" b="1" dirty="0">
                          <a:latin typeface="Bookman Old Style"/>
                          <a:ea typeface="Calibri"/>
                          <a:cs typeface="Times New Roman"/>
                        </a:rPr>
                        <a:t> </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Form</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Contents</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Reg. no.</a:t>
                      </a:r>
                      <a:endParaRPr lang="en-IN" sz="1600" dirty="0">
                        <a:latin typeface="Calibri"/>
                        <a:ea typeface="Calibri"/>
                        <a:cs typeface="Times New Roman"/>
                      </a:endParaRPr>
                    </a:p>
                  </a:txBody>
                  <a:tcPr marL="68578" marR="68578" marT="0" marB="0"/>
                </a:tc>
                <a:extLst>
                  <a:ext uri="{0D108BD9-81ED-4DB2-BD59-A6C34878D82A}">
                    <a16:rowId xmlns:a16="http://schemas.microsoft.com/office/drawing/2014/main" val="10000"/>
                  </a:ext>
                </a:extLst>
              </a:tr>
              <a:tr h="946457">
                <a:tc>
                  <a:txBody>
                    <a:bodyPr/>
                    <a:lstStyle/>
                    <a:p>
                      <a:pPr algn="ctr">
                        <a:lnSpc>
                          <a:spcPct val="115000"/>
                        </a:lnSpc>
                        <a:spcAft>
                          <a:spcPts val="0"/>
                        </a:spcAft>
                      </a:pPr>
                      <a:r>
                        <a:rPr lang="en-IN" sz="1800" b="1" dirty="0">
                          <a:latin typeface="Bookman Old Style"/>
                          <a:ea typeface="Calibri"/>
                          <a:cs typeface="Times New Roman"/>
                        </a:rPr>
                        <a:t> II</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U</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a:latin typeface="Bookman Old Style"/>
                          <a:ea typeface="Calibri"/>
                          <a:cs typeface="Times New Roman"/>
                        </a:rPr>
                        <a:t>Manner Dealing insurance monies collected by Reinsurance Brokers in case of Reinsurance </a:t>
                      </a:r>
                      <a:endParaRPr lang="en-IN" sz="160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 33(2)</a:t>
                      </a:r>
                      <a:endParaRPr lang="en-IN" sz="1600" dirty="0">
                        <a:latin typeface="Calibri"/>
                        <a:ea typeface="Calibri"/>
                        <a:cs typeface="Times New Roman"/>
                      </a:endParaRPr>
                    </a:p>
                  </a:txBody>
                  <a:tcPr marL="68578" marR="68578" marT="0" marB="0"/>
                </a:tc>
                <a:extLst>
                  <a:ext uri="{0D108BD9-81ED-4DB2-BD59-A6C34878D82A}">
                    <a16:rowId xmlns:a16="http://schemas.microsoft.com/office/drawing/2014/main" val="10001"/>
                  </a:ext>
                </a:extLst>
              </a:tr>
              <a:tr h="630971">
                <a:tc>
                  <a:txBody>
                    <a:bodyPr/>
                    <a:lstStyle/>
                    <a:p>
                      <a:pPr algn="ctr">
                        <a:lnSpc>
                          <a:spcPct val="115000"/>
                        </a:lnSpc>
                        <a:spcAft>
                          <a:spcPts val="0"/>
                        </a:spcAft>
                      </a:pPr>
                      <a:endParaRPr lang="en-IN" sz="160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UA</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a:latin typeface="Bookman Old Style"/>
                          <a:ea typeface="Calibri"/>
                          <a:cs typeface="Times New Roman"/>
                        </a:rPr>
                        <a:t>Certificate by Auditor of the broking company on compliance  </a:t>
                      </a:r>
                      <a:endParaRPr lang="en-IN" sz="160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 34(7)</a:t>
                      </a:r>
                      <a:endParaRPr lang="en-IN" sz="1600" dirty="0">
                        <a:latin typeface="Calibri"/>
                        <a:ea typeface="Calibri"/>
                        <a:cs typeface="Times New Roman"/>
                      </a:endParaRPr>
                    </a:p>
                  </a:txBody>
                  <a:tcPr marL="68578" marR="68578" marT="0" marB="0"/>
                </a:tc>
                <a:extLst>
                  <a:ext uri="{0D108BD9-81ED-4DB2-BD59-A6C34878D82A}">
                    <a16:rowId xmlns:a16="http://schemas.microsoft.com/office/drawing/2014/main" val="10002"/>
                  </a:ext>
                </a:extLst>
              </a:tr>
              <a:tr h="654385">
                <a:tc>
                  <a:txBody>
                    <a:bodyPr/>
                    <a:lstStyle/>
                    <a:p>
                      <a:pPr algn="ctr">
                        <a:lnSpc>
                          <a:spcPct val="115000"/>
                        </a:lnSpc>
                        <a:spcAft>
                          <a:spcPts val="0"/>
                        </a:spcAft>
                      </a:pPr>
                      <a:endParaRPr lang="en-IN" sz="160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 V</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a:latin typeface="Bookman Old Style"/>
                          <a:ea typeface="Calibri"/>
                          <a:cs typeface="Times New Roman"/>
                        </a:rPr>
                        <a:t>Appointment of Statutory Auditors </a:t>
                      </a:r>
                      <a:endParaRPr lang="en-IN" sz="160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 34(8)</a:t>
                      </a:r>
                      <a:endParaRPr lang="en-IN" sz="1600" dirty="0">
                        <a:latin typeface="Calibri"/>
                        <a:ea typeface="Calibri"/>
                        <a:cs typeface="Times New Roman"/>
                      </a:endParaRPr>
                    </a:p>
                  </a:txBody>
                  <a:tcPr marL="68578" marR="68578" marT="0" marB="0"/>
                </a:tc>
                <a:extLst>
                  <a:ext uri="{0D108BD9-81ED-4DB2-BD59-A6C34878D82A}">
                    <a16:rowId xmlns:a16="http://schemas.microsoft.com/office/drawing/2014/main" val="10003"/>
                  </a:ext>
                </a:extLst>
              </a:tr>
              <a:tr h="1892914">
                <a:tc>
                  <a:txBody>
                    <a:bodyPr/>
                    <a:lstStyle/>
                    <a:p>
                      <a:pPr algn="ctr">
                        <a:lnSpc>
                          <a:spcPct val="115000"/>
                        </a:lnSpc>
                        <a:spcAft>
                          <a:spcPts val="0"/>
                        </a:spcAft>
                      </a:pPr>
                      <a:endParaRPr lang="en-IN" sz="160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W</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a:latin typeface="Bookman Old Style"/>
                          <a:ea typeface="Calibri"/>
                          <a:cs typeface="Times New Roman"/>
                        </a:rPr>
                        <a:t>Certificate to be submitted by the insurer duly signed by CEO/CFO in case remuneration and other payments made to insurance brokers exceeds the limits stipulated   </a:t>
                      </a:r>
                      <a:endParaRPr lang="en-IN" sz="160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 34(9)</a:t>
                      </a:r>
                      <a:endParaRPr lang="en-IN" sz="1600" dirty="0">
                        <a:latin typeface="Calibri"/>
                        <a:ea typeface="Calibri"/>
                        <a:cs typeface="Times New Roman"/>
                      </a:endParaRPr>
                    </a:p>
                  </a:txBody>
                  <a:tcPr marL="68578" marR="68578" marT="0" marB="0"/>
                </a:tc>
                <a:extLst>
                  <a:ext uri="{0D108BD9-81ED-4DB2-BD59-A6C34878D82A}">
                    <a16:rowId xmlns:a16="http://schemas.microsoft.com/office/drawing/2014/main" val="10004"/>
                  </a:ext>
                </a:extLst>
              </a:tr>
              <a:tr h="910508">
                <a:tc>
                  <a:txBody>
                    <a:bodyPr/>
                    <a:lstStyle/>
                    <a:p>
                      <a:pPr algn="ctr">
                        <a:lnSpc>
                          <a:spcPct val="115000"/>
                        </a:lnSpc>
                        <a:spcAft>
                          <a:spcPts val="0"/>
                        </a:spcAft>
                      </a:pPr>
                      <a:endParaRPr lang="en-IN" sz="160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 X</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a:latin typeface="Bookman Old Style"/>
                          <a:ea typeface="Calibri"/>
                          <a:cs typeface="Times New Roman"/>
                        </a:rPr>
                        <a:t>Outsourcing of Activities</a:t>
                      </a:r>
                      <a:endParaRPr lang="en-IN" sz="160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 36</a:t>
                      </a:r>
                      <a:endParaRPr lang="en-IN" sz="1600" dirty="0">
                        <a:latin typeface="Calibri"/>
                        <a:ea typeface="Calibri"/>
                        <a:cs typeface="Times New Roman"/>
                      </a:endParaRPr>
                    </a:p>
                  </a:txBody>
                  <a:tcPr marL="68578" marR="68578" marT="0" marB="0"/>
                </a:tc>
                <a:extLst>
                  <a:ext uri="{0D108BD9-81ED-4DB2-BD59-A6C34878D82A}">
                    <a16:rowId xmlns:a16="http://schemas.microsoft.com/office/drawing/2014/main" val="10005"/>
                  </a:ext>
                </a:extLst>
              </a:tr>
            </a:tbl>
          </a:graphicData>
        </a:graphic>
      </p:graphicFrame>
      <p:sp>
        <p:nvSpPr>
          <p:cNvPr id="6" name="Footer Placeholder 5">
            <a:extLst>
              <a:ext uri="{FF2B5EF4-FFF2-40B4-BE49-F238E27FC236}">
                <a16:creationId xmlns:a16="http://schemas.microsoft.com/office/drawing/2014/main" id="{B594079A-4EA9-0147-B9A8-11848BCBAE1D}"/>
              </a:ext>
            </a:extLst>
          </p:cNvPr>
          <p:cNvSpPr>
            <a:spLocks noGrp="1"/>
          </p:cNvSpPr>
          <p:nvPr>
            <p:ph type="ftr" sz="quarter" idx="11"/>
          </p:nvPr>
        </p:nvSpPr>
        <p:spPr/>
        <p:txBody>
          <a:bodyPr/>
          <a:lstStyle/>
          <a:p>
            <a:pPr>
              <a:defRPr/>
            </a:pPr>
            <a:r>
              <a:rPr lang="en-IN"/>
              <a:t>CMA Sudhir Kumar Jain                          VP &amp; Director IBAI</a:t>
            </a:r>
          </a:p>
        </p:txBody>
      </p:sp>
      <p:sp>
        <p:nvSpPr>
          <p:cNvPr id="5" name="Slide Number Placeholder 4">
            <a:extLst>
              <a:ext uri="{FF2B5EF4-FFF2-40B4-BE49-F238E27FC236}">
                <a16:creationId xmlns:a16="http://schemas.microsoft.com/office/drawing/2014/main" id="{B3A1E20C-30F2-6F46-914F-85CAF1558239}"/>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BD1FB77-E904-7E44-A043-91B9D56DC552}" type="slidenum">
              <a:rPr lang="en-IN" altLang="en-US">
                <a:solidFill>
                  <a:srgbClr val="D38E27"/>
                </a:solidFill>
              </a:rPr>
              <a:pPr eaLnBrk="1" hangingPunct="1"/>
              <a:t>8</a:t>
            </a:fld>
            <a:endParaRPr lang="en-IN" altLang="en-US">
              <a:solidFill>
                <a:srgbClr val="D38E27"/>
              </a:solidFill>
            </a:endParaRPr>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0D92D464-98D4-3346-96C0-E35B2914D27D}"/>
              </a:ext>
            </a:extLst>
          </p:cNvPr>
          <p:cNvSpPr>
            <a:spLocks noGrp="1"/>
          </p:cNvSpPr>
          <p:nvPr>
            <p:ph type="title"/>
          </p:nvPr>
        </p:nvSpPr>
        <p:spPr/>
        <p:txBody>
          <a:bodyPr/>
          <a:lstStyle/>
          <a:p>
            <a:pPr eaLnBrk="1" fontAlgn="auto" hangingPunct="1">
              <a:spcAft>
                <a:spcPts val="0"/>
              </a:spcAft>
              <a:defRPr/>
            </a:pPr>
            <a:r>
              <a:rPr lang="en-IN"/>
              <a:t>Sequence of Annexure</a:t>
            </a:r>
          </a:p>
        </p:txBody>
      </p:sp>
      <p:graphicFrame>
        <p:nvGraphicFramePr>
          <p:cNvPr id="4" name="Content Placeholder 3">
            <a:extLst>
              <a:ext uri="{FF2B5EF4-FFF2-40B4-BE49-F238E27FC236}">
                <a16:creationId xmlns:a16="http://schemas.microsoft.com/office/drawing/2014/main" id="{1D50C686-0658-444D-BD15-0D7FDB2FAA3C}"/>
              </a:ext>
            </a:extLst>
          </p:cNvPr>
          <p:cNvGraphicFramePr>
            <a:graphicFrameLocks noGrp="1"/>
          </p:cNvGraphicFramePr>
          <p:nvPr>
            <p:ph idx="1"/>
          </p:nvPr>
        </p:nvGraphicFramePr>
        <p:xfrm>
          <a:off x="468313" y="1196975"/>
          <a:ext cx="8147050" cy="5414964"/>
        </p:xfrm>
        <a:graphic>
          <a:graphicData uri="http://schemas.openxmlformats.org/drawingml/2006/table">
            <a:tbl>
              <a:tblPr firstRow="1" bandRow="1">
                <a:tableStyleId>{5C22544A-7EE6-4342-B048-85BDC9FD1C3A}</a:tableStyleId>
              </a:tblPr>
              <a:tblGrid>
                <a:gridCol w="1162444">
                  <a:extLst>
                    <a:ext uri="{9D8B030D-6E8A-4147-A177-3AD203B41FA5}">
                      <a16:colId xmlns:a16="http://schemas.microsoft.com/office/drawing/2014/main" val="20000"/>
                    </a:ext>
                  </a:extLst>
                </a:gridCol>
                <a:gridCol w="1512131">
                  <a:extLst>
                    <a:ext uri="{9D8B030D-6E8A-4147-A177-3AD203B41FA5}">
                      <a16:colId xmlns:a16="http://schemas.microsoft.com/office/drawing/2014/main" val="20001"/>
                    </a:ext>
                  </a:extLst>
                </a:gridCol>
                <a:gridCol w="4320375">
                  <a:extLst>
                    <a:ext uri="{9D8B030D-6E8A-4147-A177-3AD203B41FA5}">
                      <a16:colId xmlns:a16="http://schemas.microsoft.com/office/drawing/2014/main" val="20002"/>
                    </a:ext>
                  </a:extLst>
                </a:gridCol>
                <a:gridCol w="1152100">
                  <a:extLst>
                    <a:ext uri="{9D8B030D-6E8A-4147-A177-3AD203B41FA5}">
                      <a16:colId xmlns:a16="http://schemas.microsoft.com/office/drawing/2014/main" val="20003"/>
                    </a:ext>
                  </a:extLst>
                </a:gridCol>
              </a:tblGrid>
              <a:tr h="474975">
                <a:tc>
                  <a:txBody>
                    <a:bodyPr/>
                    <a:lstStyle/>
                    <a:p>
                      <a:pPr algn="ctr">
                        <a:lnSpc>
                          <a:spcPct val="115000"/>
                        </a:lnSpc>
                        <a:spcAft>
                          <a:spcPts val="0"/>
                        </a:spcAft>
                      </a:pPr>
                      <a:r>
                        <a:rPr lang="en-IN" sz="1800" b="1" dirty="0" err="1">
                          <a:latin typeface="Bookman Old Style"/>
                          <a:ea typeface="Calibri"/>
                          <a:cs typeface="Times New Roman"/>
                        </a:rPr>
                        <a:t>Sch</a:t>
                      </a:r>
                      <a:r>
                        <a:rPr lang="en-IN" sz="1800" b="1" dirty="0">
                          <a:latin typeface="Bookman Old Style"/>
                          <a:ea typeface="Calibri"/>
                          <a:cs typeface="Times New Roman"/>
                        </a:rPr>
                        <a:t> </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Form</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Contents</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Reg. no.</a:t>
                      </a:r>
                      <a:endParaRPr lang="en-IN" sz="1600" dirty="0">
                        <a:latin typeface="Calibri"/>
                        <a:ea typeface="Calibri"/>
                        <a:cs typeface="Times New Roman"/>
                      </a:endParaRPr>
                    </a:p>
                  </a:txBody>
                  <a:tcPr marL="68578" marR="68578" marT="0" marB="0"/>
                </a:tc>
                <a:extLst>
                  <a:ext uri="{0D108BD9-81ED-4DB2-BD59-A6C34878D82A}">
                    <a16:rowId xmlns:a16="http://schemas.microsoft.com/office/drawing/2014/main" val="10000"/>
                  </a:ext>
                </a:extLst>
              </a:tr>
              <a:tr h="946449">
                <a:tc>
                  <a:txBody>
                    <a:bodyPr/>
                    <a:lstStyle/>
                    <a:p>
                      <a:pPr algn="ctr">
                        <a:lnSpc>
                          <a:spcPct val="115000"/>
                        </a:lnSpc>
                        <a:spcAft>
                          <a:spcPts val="0"/>
                        </a:spcAft>
                      </a:pP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Y</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a:latin typeface="Bookman Old Style"/>
                          <a:ea typeface="Calibri"/>
                          <a:cs typeface="Times New Roman"/>
                        </a:rPr>
                        <a:t>Manner Amalgamation , Merger &amp; Acquisition and transfer of business </a:t>
                      </a:r>
                      <a:endParaRPr lang="en-IN" sz="160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41</a:t>
                      </a:r>
                      <a:endParaRPr lang="en-IN" sz="1600" dirty="0">
                        <a:latin typeface="Calibri"/>
                        <a:ea typeface="Calibri"/>
                        <a:cs typeface="Times New Roman"/>
                      </a:endParaRPr>
                    </a:p>
                  </a:txBody>
                  <a:tcPr marL="68578" marR="68578" marT="0" marB="0"/>
                </a:tc>
                <a:extLst>
                  <a:ext uri="{0D108BD9-81ED-4DB2-BD59-A6C34878D82A}">
                    <a16:rowId xmlns:a16="http://schemas.microsoft.com/office/drawing/2014/main" val="10001"/>
                  </a:ext>
                </a:extLst>
              </a:tr>
              <a:tr h="576927">
                <a:tc>
                  <a:txBody>
                    <a:bodyPr/>
                    <a:lstStyle/>
                    <a:p>
                      <a:pPr algn="ctr">
                        <a:lnSpc>
                          <a:spcPct val="115000"/>
                        </a:lnSpc>
                        <a:spcAft>
                          <a:spcPts val="0"/>
                        </a:spcAft>
                      </a:pPr>
                      <a:endParaRPr lang="en-IN" sz="160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Z</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a:latin typeface="Bookman Old Style"/>
                          <a:ea typeface="Calibri"/>
                          <a:cs typeface="Times New Roman"/>
                        </a:rPr>
                        <a:t>Inspection Procedure</a:t>
                      </a:r>
                      <a:endParaRPr lang="en-IN" sz="160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42(3)</a:t>
                      </a:r>
                      <a:endParaRPr lang="en-IN" sz="1600" dirty="0">
                        <a:latin typeface="Calibri"/>
                        <a:ea typeface="Calibri"/>
                        <a:cs typeface="Times New Roman"/>
                      </a:endParaRPr>
                    </a:p>
                  </a:txBody>
                  <a:tcPr marL="68578" marR="68578" marT="0" marB="0"/>
                </a:tc>
                <a:extLst>
                  <a:ext uri="{0D108BD9-81ED-4DB2-BD59-A6C34878D82A}">
                    <a16:rowId xmlns:a16="http://schemas.microsoft.com/office/drawing/2014/main" val="10002"/>
                  </a:ext>
                </a:extLst>
              </a:tr>
              <a:tr h="1261933">
                <a:tc>
                  <a:txBody>
                    <a:bodyPr/>
                    <a:lstStyle/>
                    <a:p>
                      <a:pPr algn="ctr">
                        <a:lnSpc>
                          <a:spcPct val="115000"/>
                        </a:lnSpc>
                        <a:spcAft>
                          <a:spcPts val="0"/>
                        </a:spcAft>
                      </a:pPr>
                      <a:r>
                        <a:rPr lang="en-IN" sz="1800" b="1" dirty="0">
                          <a:latin typeface="Bookman Old Style"/>
                          <a:ea typeface="Calibri"/>
                          <a:cs typeface="Times New Roman"/>
                        </a:rPr>
                        <a:t>III</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AA</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a:latin typeface="Bookman Old Style"/>
                          <a:ea typeface="Calibri"/>
                          <a:cs typeface="Times New Roman"/>
                        </a:rPr>
                        <a:t>List of documents fro Voluntary Surrender of certificate of Registration by the  Insurance Broker </a:t>
                      </a:r>
                      <a:endParaRPr lang="en-IN" sz="160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57(4)</a:t>
                      </a:r>
                      <a:endParaRPr lang="en-IN" sz="1600" dirty="0">
                        <a:latin typeface="Calibri"/>
                        <a:ea typeface="Calibri"/>
                        <a:cs typeface="Times New Roman"/>
                      </a:endParaRPr>
                    </a:p>
                  </a:txBody>
                  <a:tcPr marL="68578" marR="68578" marT="0" marB="0"/>
                </a:tc>
                <a:extLst>
                  <a:ext uri="{0D108BD9-81ED-4DB2-BD59-A6C34878D82A}">
                    <a16:rowId xmlns:a16="http://schemas.microsoft.com/office/drawing/2014/main" val="10003"/>
                  </a:ext>
                </a:extLst>
              </a:tr>
              <a:tr h="1244179">
                <a:tc>
                  <a:txBody>
                    <a:bodyPr/>
                    <a:lstStyle/>
                    <a:p>
                      <a:pPr algn="ctr">
                        <a:lnSpc>
                          <a:spcPct val="115000"/>
                        </a:lnSpc>
                        <a:spcAft>
                          <a:spcPts val="0"/>
                        </a:spcAft>
                      </a:pP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I-A</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a:latin typeface="Bookman Old Style"/>
                          <a:ea typeface="Calibri"/>
                          <a:cs typeface="Times New Roman"/>
                        </a:rPr>
                        <a:t>Certificate to be issued by Auditors of the Insurance Brokers for net worth   </a:t>
                      </a:r>
                      <a:endParaRPr lang="en-IN" sz="160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39/19/22</a:t>
                      </a:r>
                      <a:endParaRPr lang="en-IN" sz="1600" dirty="0">
                        <a:latin typeface="Calibri"/>
                        <a:ea typeface="Calibri"/>
                        <a:cs typeface="Times New Roman"/>
                      </a:endParaRPr>
                    </a:p>
                  </a:txBody>
                  <a:tcPr marL="68578" marR="68578" marT="0" marB="0"/>
                </a:tc>
                <a:extLst>
                  <a:ext uri="{0D108BD9-81ED-4DB2-BD59-A6C34878D82A}">
                    <a16:rowId xmlns:a16="http://schemas.microsoft.com/office/drawing/2014/main" val="10004"/>
                  </a:ext>
                </a:extLst>
              </a:tr>
              <a:tr h="910501">
                <a:tc>
                  <a:txBody>
                    <a:bodyPr/>
                    <a:lstStyle/>
                    <a:p>
                      <a:pPr algn="ctr">
                        <a:lnSpc>
                          <a:spcPct val="115000"/>
                        </a:lnSpc>
                        <a:spcAft>
                          <a:spcPts val="0"/>
                        </a:spcAft>
                      </a:pPr>
                      <a:endParaRPr lang="en-IN" sz="160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I-B</a:t>
                      </a:r>
                      <a:endParaRPr lang="en-IN" sz="1600" dirty="0">
                        <a:latin typeface="Calibri"/>
                        <a:ea typeface="Calibri"/>
                        <a:cs typeface="Times New Roman"/>
                      </a:endParaRPr>
                    </a:p>
                  </a:txBody>
                  <a:tcPr marL="68578" marR="68578" marT="0" marB="0"/>
                </a:tc>
                <a:tc>
                  <a:txBody>
                    <a:bodyPr/>
                    <a:lstStyle/>
                    <a:p>
                      <a:pPr algn="ctr">
                        <a:lnSpc>
                          <a:spcPct val="115000"/>
                        </a:lnSpc>
                        <a:spcAft>
                          <a:spcPts val="0"/>
                        </a:spcAft>
                      </a:pPr>
                      <a:r>
                        <a:rPr lang="en-IN" sz="1800" b="1">
                          <a:latin typeface="Bookman Old Style"/>
                          <a:ea typeface="Calibri"/>
                          <a:cs typeface="Times New Roman"/>
                        </a:rPr>
                        <a:t>Certificate of Auditor on maintenance of Deposit   </a:t>
                      </a:r>
                      <a:endParaRPr lang="en-IN" sz="1600">
                        <a:latin typeface="Calibri"/>
                        <a:ea typeface="Calibri"/>
                        <a:cs typeface="Times New Roman"/>
                      </a:endParaRPr>
                    </a:p>
                  </a:txBody>
                  <a:tcPr marL="68578" marR="68578" marT="0" marB="0"/>
                </a:tc>
                <a:tc>
                  <a:txBody>
                    <a:bodyPr/>
                    <a:lstStyle/>
                    <a:p>
                      <a:pPr algn="ctr">
                        <a:lnSpc>
                          <a:spcPct val="115000"/>
                        </a:lnSpc>
                        <a:spcAft>
                          <a:spcPts val="0"/>
                        </a:spcAft>
                      </a:pPr>
                      <a:r>
                        <a:rPr lang="en-IN" sz="1800" b="1" dirty="0">
                          <a:latin typeface="Bookman Old Style"/>
                          <a:ea typeface="Calibri"/>
                          <a:cs typeface="Times New Roman"/>
                        </a:rPr>
                        <a:t> 39/23</a:t>
                      </a:r>
                      <a:endParaRPr lang="en-IN" sz="1600" dirty="0">
                        <a:latin typeface="Calibri"/>
                        <a:ea typeface="Calibri"/>
                        <a:cs typeface="Times New Roman"/>
                      </a:endParaRPr>
                    </a:p>
                  </a:txBody>
                  <a:tcPr marL="68578" marR="68578" marT="0" marB="0"/>
                </a:tc>
                <a:extLst>
                  <a:ext uri="{0D108BD9-81ED-4DB2-BD59-A6C34878D82A}">
                    <a16:rowId xmlns:a16="http://schemas.microsoft.com/office/drawing/2014/main" val="10005"/>
                  </a:ext>
                </a:extLst>
              </a:tr>
            </a:tbl>
          </a:graphicData>
        </a:graphic>
      </p:graphicFrame>
      <p:sp>
        <p:nvSpPr>
          <p:cNvPr id="6" name="Footer Placeholder 5">
            <a:extLst>
              <a:ext uri="{FF2B5EF4-FFF2-40B4-BE49-F238E27FC236}">
                <a16:creationId xmlns:a16="http://schemas.microsoft.com/office/drawing/2014/main" id="{A8524B3D-89B0-E84B-A014-F2F3725AEFD2}"/>
              </a:ext>
            </a:extLst>
          </p:cNvPr>
          <p:cNvSpPr>
            <a:spLocks noGrp="1"/>
          </p:cNvSpPr>
          <p:nvPr>
            <p:ph type="ftr" sz="quarter" idx="11"/>
          </p:nvPr>
        </p:nvSpPr>
        <p:spPr/>
        <p:txBody>
          <a:bodyPr/>
          <a:lstStyle/>
          <a:p>
            <a:pPr>
              <a:defRPr/>
            </a:pPr>
            <a:r>
              <a:rPr lang="en-IN"/>
              <a:t>CMA Sudhir Kumar Jain                          VP &amp; Director IBAI</a:t>
            </a:r>
          </a:p>
        </p:txBody>
      </p:sp>
      <p:sp>
        <p:nvSpPr>
          <p:cNvPr id="5" name="Slide Number Placeholder 4">
            <a:extLst>
              <a:ext uri="{FF2B5EF4-FFF2-40B4-BE49-F238E27FC236}">
                <a16:creationId xmlns:a16="http://schemas.microsoft.com/office/drawing/2014/main" id="{CA200C02-7FEA-B34D-A062-BC4A5293DAE8}"/>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A39BE7D-D30B-4349-A416-036DADEB536C}" type="slidenum">
              <a:rPr lang="en-IN" altLang="en-US">
                <a:solidFill>
                  <a:srgbClr val="D38E27"/>
                </a:solidFill>
              </a:rPr>
              <a:pPr eaLnBrk="1" hangingPunct="1"/>
              <a:t>9</a:t>
            </a:fld>
            <a:endParaRPr lang="en-IN" altLang="en-US">
              <a:solidFill>
                <a:srgbClr val="D38E27"/>
              </a:solidFill>
            </a:endParaRPr>
          </a:p>
        </p:txBody>
      </p:sp>
    </p:spTree>
  </p:cSld>
  <p:clrMapOvr>
    <a:masterClrMapping/>
  </p:clrMapOvr>
  <p:transition>
    <p:fade thruBlk="1"/>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Trek</Template>
  <TotalTime>1176</TotalTime>
  <Words>5726</Words>
  <Application>Microsoft Macintosh PowerPoint</Application>
  <PresentationFormat>On-screen Show (4:3)</PresentationFormat>
  <Paragraphs>791</Paragraphs>
  <Slides>79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79</vt:i4>
      </vt:variant>
    </vt:vector>
  </HeadingPairs>
  <TitlesOfParts>
    <vt:vector size="88" baseType="lpstr">
      <vt:lpstr>Arial</vt:lpstr>
      <vt:lpstr>Franklin Gothic Medium</vt:lpstr>
      <vt:lpstr>Franklin Gothic Book</vt:lpstr>
      <vt:lpstr>Wingdings 2</vt:lpstr>
      <vt:lpstr>Calibri</vt:lpstr>
      <vt:lpstr>Times New Roman</vt:lpstr>
      <vt:lpstr>Bookman Old Style</vt:lpstr>
      <vt:lpstr>Wingdings</vt:lpstr>
      <vt:lpstr>Trek</vt:lpstr>
      <vt:lpstr>                         </vt:lpstr>
      <vt:lpstr>Sequence of Regulations</vt:lpstr>
      <vt:lpstr>Sequence of Regulations</vt:lpstr>
      <vt:lpstr>Sequence of Annexures</vt:lpstr>
      <vt:lpstr>Sequence of Annexures</vt:lpstr>
      <vt:lpstr>Sequence of Annexure</vt:lpstr>
      <vt:lpstr>Sequence of Annexure</vt:lpstr>
      <vt:lpstr>Sequence of Annexure</vt:lpstr>
      <vt:lpstr>Sequence of Annexure</vt:lpstr>
      <vt:lpstr>Sequence of Annexure</vt:lpstr>
      <vt:lpstr>Regulation no 1</vt:lpstr>
      <vt:lpstr>Regulation no 2 (Definitions)</vt:lpstr>
      <vt:lpstr>Regulation no 2 (Definitions)</vt:lpstr>
      <vt:lpstr>Regulation no 2 (Definitions)</vt:lpstr>
      <vt:lpstr>Regulation no 2 (Definitions)</vt:lpstr>
      <vt:lpstr>Regulation no 3</vt:lpstr>
      <vt:lpstr>Regulation no. 4 (Functions)1/2</vt:lpstr>
      <vt:lpstr>Regulation no. 4-Functions2/2</vt:lpstr>
      <vt:lpstr>Regulation no. 5-New Certification of Registration  </vt:lpstr>
      <vt:lpstr>Regulations. </vt:lpstr>
      <vt:lpstr>Regulation no. 9</vt:lpstr>
      <vt:lpstr>Regulations. </vt:lpstr>
      <vt:lpstr>Regulation no. 14-Renewal of certification of Registration-1/3 </vt:lpstr>
      <vt:lpstr>Regulation no. 14-Renewal of certification of Registration-2/3 </vt:lpstr>
      <vt:lpstr>Regulation no. 14-Renewal of certification of Registration-3/3 </vt:lpstr>
      <vt:lpstr>Regulation no. 15-Renewal of certification of Registration is not issued  </vt:lpstr>
      <vt:lpstr>Regulation no. 16-Effect of refusal to issue certificate of registration</vt:lpstr>
      <vt:lpstr>Regulation no. 17</vt:lpstr>
      <vt:lpstr>Regulation no. 18</vt:lpstr>
      <vt:lpstr>Regulation no. 19-Capital requirement </vt:lpstr>
      <vt:lpstr>Regulation no. 20</vt:lpstr>
      <vt:lpstr>Regulation no. 21</vt:lpstr>
      <vt:lpstr>Regulation no. 22</vt:lpstr>
      <vt:lpstr>Regulation no. 23</vt:lpstr>
      <vt:lpstr>Regulation no. 24-1/2</vt:lpstr>
      <vt:lpstr>Regulation no. 24-2/2</vt:lpstr>
      <vt:lpstr>Regulation no. 25-1/2</vt:lpstr>
      <vt:lpstr>Regulation no. 25-2/2</vt:lpstr>
      <vt:lpstr>Regulation no. 26</vt:lpstr>
      <vt:lpstr>Regulation no. 27</vt:lpstr>
      <vt:lpstr>Regulation no. 28</vt:lpstr>
      <vt:lpstr>Regulation no. 29</vt:lpstr>
      <vt:lpstr>Regulation no. 30</vt:lpstr>
      <vt:lpstr>Regulation no. 30</vt:lpstr>
      <vt:lpstr>Regulation no. 30</vt:lpstr>
      <vt:lpstr>Regulation no. 31</vt:lpstr>
      <vt:lpstr>Regulation no. 32-1/2</vt:lpstr>
      <vt:lpstr>Regulation no. 32-2/2</vt:lpstr>
      <vt:lpstr>Regulation no. 33</vt:lpstr>
      <vt:lpstr>Regulation no. 34-1/2</vt:lpstr>
      <vt:lpstr>Regulation no. 34-2/2</vt:lpstr>
      <vt:lpstr>Regulation no. 35</vt:lpstr>
      <vt:lpstr>Regulation no. 36-1/2</vt:lpstr>
      <vt:lpstr>Regulation no. 36-2/2</vt:lpstr>
      <vt:lpstr>Regulation no. 37</vt:lpstr>
      <vt:lpstr>Regulation no. 38</vt:lpstr>
      <vt:lpstr>Regulation no. 39</vt:lpstr>
      <vt:lpstr>Regulation no. 40-1/2</vt:lpstr>
      <vt:lpstr>Regulation no. 40-2/2</vt:lpstr>
      <vt:lpstr>Regulation no. 41</vt:lpstr>
      <vt:lpstr>Regulation no. 42-1/2</vt:lpstr>
      <vt:lpstr>Regulation no. 42-2/2</vt:lpstr>
      <vt:lpstr>Regulation no. 43</vt:lpstr>
      <vt:lpstr>Regulation no. 44</vt:lpstr>
      <vt:lpstr>Regulation no. 45</vt:lpstr>
      <vt:lpstr>Regulation no. 46</vt:lpstr>
      <vt:lpstr>Regulation no. 47</vt:lpstr>
      <vt:lpstr>Regulation no. 48</vt:lpstr>
      <vt:lpstr>Regulation no. 49-1/2</vt:lpstr>
      <vt:lpstr>Regulation no. 49-2/2</vt:lpstr>
      <vt:lpstr>Regulation no. 50</vt:lpstr>
      <vt:lpstr>Regulation no. 51</vt:lpstr>
      <vt:lpstr>Regulation no. 56</vt:lpstr>
      <vt:lpstr>Regulation no. 57</vt:lpstr>
      <vt:lpstr>Regulation no. 58</vt:lpstr>
      <vt:lpstr>Regulation no. 59</vt:lpstr>
      <vt:lpstr>Compliance by the Brokers-vide reg 58(2,3,4)</vt:lpstr>
      <vt:lpstr>PowerPoint Presentation</vt:lpstr>
      <vt:lpstr>PowerPoint Presentation</vt:lpstr>
    </vt:vector>
  </TitlesOfParts>
  <Company>HP</Company>
  <LinksUpToDate>false</LinksUpToDate>
  <SharedDoc>false</SharedDoc>
  <HyperlinksChanged>false</HyperlinksChanged>
  <AppVersion>16.0009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c:title>
  <dc:creator>S. K. Jain</dc:creator>
  <cp:lastModifiedBy>Rohit Kumar</cp:lastModifiedBy>
  <cp:revision>17</cp:revision>
  <cp:lastPrinted>2018-03-03T13:39:49Z</cp:lastPrinted>
  <dcterms:created xsi:type="dcterms:W3CDTF">2018-02-15T10:52:13Z</dcterms:created>
  <dcterms:modified xsi:type="dcterms:W3CDTF">2018-03-03T14:05:05Z</dcterms:modified>
</cp:coreProperties>
</file>